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0"/>
  </p:notes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listoga" charset="1" panose="000005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Clear Sans" charset="1" panose="020B0503030202020304"/>
      <p:regular r:id="rId21"/>
    </p:embeddedFont>
    <p:embeddedFont>
      <p:font typeface="Clear Sans Bold" charset="1" panose="020B0803030202020304"/>
      <p:regular r:id="rId22"/>
    </p:embeddedFont>
    <p:embeddedFont>
      <p:font typeface="Clear Sans Italics" charset="1" panose="020B0503030202090304"/>
      <p:regular r:id="rId23"/>
    </p:embeddedFont>
    <p:embeddedFont>
      <p:font typeface="Clear Sans Bold Italics" charset="1" panose="020B0803030202090304"/>
      <p:regular r:id="rId24"/>
    </p:embeddedFont>
    <p:embeddedFont>
      <p:font typeface="Clear Sans Thin" charset="1" panose="020B0203030202020304"/>
      <p:regular r:id="rId25"/>
    </p:embeddedFont>
    <p:embeddedFont>
      <p:font typeface="Clear Sans Light" charset="1" panose="020B0303030202020304"/>
      <p:regular r:id="rId26"/>
    </p:embeddedFont>
    <p:embeddedFont>
      <p:font typeface="Clear Sans Medium" charset="1" panose="020B0603030202020304"/>
      <p:regular r:id="rId27"/>
    </p:embeddedFont>
    <p:embeddedFont>
      <p:font typeface="Clear Sans Medium Italics" charset="1" panose="020B0603030202090304"/>
      <p:regular r:id="rId28"/>
    </p:embeddedFont>
    <p:embeddedFont>
      <p:font typeface="Halant" charset="1" panose="00000500000000000000"/>
      <p:regular r:id="rId29"/>
    </p:embeddedFont>
    <p:embeddedFont>
      <p:font typeface="Halant Bold" charset="1" panose="00000800000000000000"/>
      <p:regular r:id="rId30"/>
    </p:embeddedFont>
    <p:embeddedFont>
      <p:font typeface="Halant Light" charset="1" panose="00000400000000000000"/>
      <p:regular r:id="rId31"/>
    </p:embeddedFont>
    <p:embeddedFont>
      <p:font typeface="Halant Medium" charset="1" panose="00000600000000000000"/>
      <p:regular r:id="rId32"/>
    </p:embeddedFont>
    <p:embeddedFont>
      <p:font typeface="Halant Semi-Bold" charset="1" panose="000007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notesMasters/notesMaster1.xml" Type="http://schemas.openxmlformats.org/officeDocument/2006/relationships/notesMaster"/><Relationship Id="rId51" Target="theme/theme2.xml" Type="http://schemas.openxmlformats.org/officeDocument/2006/relationships/theme"/><Relationship Id="rId52" Target="notesSlides/notesSlide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 Id="rId5" Target="../media/image4.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3.gif"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4.gif" Type="http://schemas.openxmlformats.org/officeDocument/2006/relationships/image"/><Relationship Id="rId5" Target="../media/image25.gif"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gif"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4.gif" Type="http://schemas.openxmlformats.org/officeDocument/2006/relationships/image"/><Relationship Id="rId5" Target="../media/image29.gif"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gif" Type="http://schemas.openxmlformats.org/officeDocument/2006/relationships/image"/><Relationship Id="rId3" Target="../media/image31.gif"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VAFub1AdadY.mp4" Type="http://schemas.microsoft.com/office/2007/relationships/media"/><Relationship Id="rId2" Target="../media/image5.png" Type="http://schemas.openxmlformats.org/officeDocument/2006/relationships/image"/><Relationship Id="rId3" Target="../media/image6.svg" Type="http://schemas.openxmlformats.org/officeDocument/2006/relationships/image"/><Relationship Id="rId4" Target="../media/image7.gif" Type="http://schemas.openxmlformats.org/officeDocument/2006/relationships/image"/><Relationship Id="rId5" Target="../media/image8.jpeg" Type="http://schemas.openxmlformats.org/officeDocument/2006/relationships/image"/><Relationship Id="rId6" Target="../media/VAFubzdRhok.mp4" Type="http://schemas.openxmlformats.org/officeDocument/2006/relationships/video"/><Relationship Id="rId7" Target="../media/VAFubzdRhok.mp4" Type="http://schemas.microsoft.com/office/2007/relationships/media"/><Relationship Id="rId8" Target="../media/image9.jpeg" Type="http://schemas.openxmlformats.org/officeDocument/2006/relationships/image"/><Relationship Id="rId9" Target="../media/VAFub1AdadY.mp4" Type="http://schemas.openxmlformats.org/officeDocument/2006/relationships/video"/></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gif" Type="http://schemas.openxmlformats.org/officeDocument/2006/relationships/image"/><Relationship Id="rId5" Target="../media/image13.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gif"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gif" Type="http://schemas.openxmlformats.org/officeDocument/2006/relationships/image"/><Relationship Id="rId5" Target="../media/image16.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gif"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https://ieeexplore.ieee.org/document/8191873" TargetMode="External" Type="http://schemas.openxmlformats.org/officeDocument/2006/relationships/hyperlink"/><Relationship Id="rId4" Target="https://ieeexplore.ieee.org/author/37269564500" TargetMode="External" Type="http://schemas.openxmlformats.org/officeDocument/2006/relationships/hyperlink"/><Relationship Id="rId5" Target="https://ieeexplore.ieee.org/author/37086452249" TargetMode="External" Type="http://schemas.openxmlformats.org/officeDocument/2006/relationships/hyperlink"/><Relationship Id="rId6" Target="https://ieeexplore.ieee.org/author/37086452155" TargetMode="External" Type="http://schemas.openxmlformats.org/officeDocument/2006/relationships/hyperlink"/><Relationship Id="rId7" Target="https://ieeexplore.ieee.org/author/37087814450" TargetMode="External" Type="http://schemas.openxmlformats.org/officeDocument/2006/relationships/hyperlink"/><Relationship Id="rId8" Target="https://ieeexplore.ieee.org/author/37088926488"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144539" y="4177605"/>
            <a:ext cx="4178330" cy="4300245"/>
          </a:xfrm>
          <a:prstGeom prst="rect">
            <a:avLst/>
          </a:prstGeom>
          <a:ln cap="sq">
            <a:noFill/>
            <a:prstDash val="solid"/>
          </a:ln>
        </p:spPr>
      </p:pic>
      <p:pic>
        <p:nvPicPr>
          <p:cNvPr name="Picture 3" id="3"/>
          <p:cNvPicPr>
            <a:picLocks noChangeAspect="true"/>
          </p:cNvPicPr>
          <p:nvPr/>
        </p:nvPicPr>
        <p:blipFill>
          <a:blip r:embed="rId2"/>
          <a:srcRect l="0" t="0" r="0" b="0"/>
          <a:stretch>
            <a:fillRect/>
          </a:stretch>
        </p:blipFill>
        <p:spPr>
          <a:xfrm flipH="false" flipV="false" rot="0">
            <a:off x="7360556" y="4388543"/>
            <a:ext cx="4149645" cy="4270722"/>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2249291" y="4071526"/>
            <a:ext cx="4281402" cy="4406324"/>
          </a:xfrm>
          <a:prstGeom prst="rect">
            <a:avLst/>
          </a:prstGeom>
        </p:spPr>
      </p:pic>
      <p:sp>
        <p:nvSpPr>
          <p:cNvPr name="TextBox 5" id="5"/>
          <p:cNvSpPr txBox="true"/>
          <p:nvPr/>
        </p:nvSpPr>
        <p:spPr>
          <a:xfrm rot="0">
            <a:off x="3140918" y="1444969"/>
            <a:ext cx="12006163" cy="2247959"/>
          </a:xfrm>
          <a:prstGeom prst="rect">
            <a:avLst/>
          </a:prstGeom>
        </p:spPr>
        <p:txBody>
          <a:bodyPr anchor="t" rtlCol="false" tIns="0" lIns="0" bIns="0" rIns="0">
            <a:spAutoFit/>
          </a:bodyPr>
          <a:lstStyle/>
          <a:p>
            <a:pPr algn="ctr">
              <a:lnSpc>
                <a:spcPts val="8800"/>
              </a:lnSpc>
            </a:pPr>
            <a:r>
              <a:rPr lang="en-US" sz="8000">
                <a:solidFill>
                  <a:srgbClr val="FFFFFF"/>
                </a:solidFill>
                <a:latin typeface="Halant Semi-Bold"/>
              </a:rPr>
              <a:t>What are the 3 basic need of Life ?</a:t>
            </a:r>
          </a:p>
        </p:txBody>
      </p:sp>
      <p:pic>
        <p:nvPicPr>
          <p:cNvPr name="Picture 6" id="6"/>
          <p:cNvPicPr>
            <a:picLocks noChangeAspect="true"/>
          </p:cNvPicPr>
          <p:nvPr/>
        </p:nvPicPr>
        <p:blipFill>
          <a:blip r:embed="rId3"/>
          <a:srcRect l="0" t="0" r="0" b="0"/>
          <a:stretch>
            <a:fillRect/>
          </a:stretch>
        </p:blipFill>
        <p:spPr>
          <a:xfrm flipH="false" flipV="false" rot="0">
            <a:off x="3604288" y="5378212"/>
            <a:ext cx="1320426" cy="218530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8135016" y="4953847"/>
            <a:ext cx="2832931" cy="3034034"/>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3574673" y="4177605"/>
            <a:ext cx="2580285" cy="4066105"/>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91458">
            <a:off x="-11888382" y="5113817"/>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91458">
            <a:off x="14082462" y="-9447316"/>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34588" y="2224910"/>
            <a:ext cx="13579868" cy="6704750"/>
          </a:xfrm>
          <a:custGeom>
            <a:avLst/>
            <a:gdLst/>
            <a:ahLst/>
            <a:cxnLst/>
            <a:rect r="r" b="b" t="t" l="l"/>
            <a:pathLst>
              <a:path h="6704750" w="13579868">
                <a:moveTo>
                  <a:pt x="0" y="0"/>
                </a:moveTo>
                <a:lnTo>
                  <a:pt x="13579867" y="0"/>
                </a:lnTo>
                <a:lnTo>
                  <a:pt x="13579867" y="6704750"/>
                </a:lnTo>
                <a:lnTo>
                  <a:pt x="0" y="6704750"/>
                </a:lnTo>
                <a:lnTo>
                  <a:pt x="0" y="0"/>
                </a:lnTo>
                <a:close/>
              </a:path>
            </a:pathLst>
          </a:custGeom>
          <a:blipFill>
            <a:blip r:embed="rId4"/>
            <a:stretch>
              <a:fillRect l="0" t="-1182" r="-851" b="-1182"/>
            </a:stretch>
          </a:blipFill>
        </p:spPr>
      </p:sp>
      <p:sp>
        <p:nvSpPr>
          <p:cNvPr name="TextBox 5" id="5"/>
          <p:cNvSpPr txBox="true"/>
          <p:nvPr/>
        </p:nvSpPr>
        <p:spPr>
          <a:xfrm rot="0">
            <a:off x="1028700" y="776016"/>
            <a:ext cx="8975721" cy="581567"/>
          </a:xfrm>
          <a:prstGeom prst="rect">
            <a:avLst/>
          </a:prstGeom>
        </p:spPr>
        <p:txBody>
          <a:bodyPr anchor="t" rtlCol="false" tIns="0" lIns="0" bIns="0" rIns="0">
            <a:spAutoFit/>
          </a:bodyPr>
          <a:lstStyle/>
          <a:p>
            <a:pPr algn="ctr" marL="0" indent="0" lvl="0">
              <a:lnSpc>
                <a:spcPts val="4408"/>
              </a:lnSpc>
              <a:spcBef>
                <a:spcPct val="0"/>
              </a:spcBef>
            </a:pPr>
            <a:r>
              <a:rPr lang="en-US" sz="4364" spc="130">
                <a:solidFill>
                  <a:srgbClr val="191919"/>
                </a:solidFill>
                <a:latin typeface="Clear Sans Bold"/>
              </a:rPr>
              <a:t>Architecture</a:t>
            </a:r>
            <a:r>
              <a:rPr lang="en-US" sz="4364" spc="130">
                <a:solidFill>
                  <a:srgbClr val="191919"/>
                </a:solidFill>
                <a:latin typeface="Clear Sans Bold"/>
              </a:rPr>
              <a:t> of project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91458">
            <a:off x="14642159" y="-7232502"/>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91458">
            <a:off x="-12936945" y="4648685"/>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9707361" y="794160"/>
            <a:ext cx="7551939" cy="7666943"/>
          </a:xfrm>
          <a:prstGeom prst="rect">
            <a:avLst/>
          </a:prstGeom>
        </p:spPr>
      </p:pic>
      <p:sp>
        <p:nvSpPr>
          <p:cNvPr name="TextBox 5" id="5"/>
          <p:cNvSpPr txBox="true"/>
          <p:nvPr/>
        </p:nvSpPr>
        <p:spPr>
          <a:xfrm rot="0">
            <a:off x="1028700" y="1739265"/>
            <a:ext cx="8111154" cy="1240155"/>
          </a:xfrm>
          <a:prstGeom prst="rect">
            <a:avLst/>
          </a:prstGeom>
        </p:spPr>
        <p:txBody>
          <a:bodyPr anchor="t" rtlCol="false" tIns="0" lIns="0" bIns="0" rIns="0">
            <a:spAutoFit/>
          </a:bodyPr>
          <a:lstStyle/>
          <a:p>
            <a:pPr algn="l" marL="0" indent="0" lvl="0">
              <a:lnSpc>
                <a:spcPts val="3300"/>
              </a:lnSpc>
              <a:spcBef>
                <a:spcPct val="0"/>
              </a:spcBef>
            </a:pPr>
            <a:r>
              <a:rPr lang="en-US" sz="2200" u="sng">
                <a:solidFill>
                  <a:srgbClr val="191919"/>
                </a:solidFill>
                <a:latin typeface="Clear Sans Bold"/>
              </a:rPr>
              <a:t>Restaurants and Cafes:</a:t>
            </a:r>
            <a:r>
              <a:rPr lang="en-US" sz="2200">
                <a:solidFill>
                  <a:srgbClr val="191919"/>
                </a:solidFill>
                <a:latin typeface="Clear Sans"/>
              </a:rPr>
              <a:t> These businesses can donate surplus food to GIVE Points, reducing waste and fostering community goodwill.</a:t>
            </a:r>
          </a:p>
        </p:txBody>
      </p:sp>
      <p:sp>
        <p:nvSpPr>
          <p:cNvPr name="TextBox 6" id="6"/>
          <p:cNvSpPr txBox="true"/>
          <p:nvPr/>
        </p:nvSpPr>
        <p:spPr>
          <a:xfrm rot="0">
            <a:off x="1028700" y="588348"/>
            <a:ext cx="6118937" cy="733544"/>
          </a:xfrm>
          <a:prstGeom prst="rect">
            <a:avLst/>
          </a:prstGeom>
        </p:spPr>
        <p:txBody>
          <a:bodyPr anchor="t" rtlCol="false" tIns="0" lIns="0" bIns="0" rIns="0">
            <a:spAutoFit/>
          </a:bodyPr>
          <a:lstStyle/>
          <a:p>
            <a:pPr marL="0" indent="0" lvl="0">
              <a:lnSpc>
                <a:spcPts val="5586"/>
              </a:lnSpc>
            </a:pPr>
            <a:r>
              <a:rPr lang="en-US" sz="5531">
                <a:solidFill>
                  <a:srgbClr val="191919"/>
                </a:solidFill>
                <a:latin typeface="Halant Semi-Bold"/>
              </a:rPr>
              <a:t>Applications</a:t>
            </a:r>
          </a:p>
        </p:txBody>
      </p:sp>
      <p:sp>
        <p:nvSpPr>
          <p:cNvPr name="TextBox 7" id="7"/>
          <p:cNvSpPr txBox="true"/>
          <p:nvPr/>
        </p:nvSpPr>
        <p:spPr>
          <a:xfrm rot="0">
            <a:off x="1032846" y="3284220"/>
            <a:ext cx="8111154" cy="1153795"/>
          </a:xfrm>
          <a:prstGeom prst="rect">
            <a:avLst/>
          </a:prstGeom>
        </p:spPr>
        <p:txBody>
          <a:bodyPr anchor="t" rtlCol="false" tIns="0" lIns="0" bIns="0" rIns="0">
            <a:spAutoFit/>
          </a:bodyPr>
          <a:lstStyle/>
          <a:p>
            <a:pPr>
              <a:lnSpc>
                <a:spcPts val="3079"/>
              </a:lnSpc>
              <a:spcBef>
                <a:spcPct val="0"/>
              </a:spcBef>
            </a:pPr>
            <a:r>
              <a:rPr lang="en-US" sz="2199" u="sng">
                <a:solidFill>
                  <a:srgbClr val="191919"/>
                </a:solidFill>
                <a:latin typeface="Clear Sans Bold"/>
              </a:rPr>
              <a:t>Grocery Stores and Supermarkets:</a:t>
            </a:r>
            <a:r>
              <a:rPr lang="en-US" sz="2199">
                <a:solidFill>
                  <a:srgbClr val="191919"/>
                </a:solidFill>
                <a:latin typeface="Clear Sans"/>
              </a:rPr>
              <a:t> Unsold but still edible food items can be donated to given points instead of being discarded.</a:t>
            </a:r>
          </a:p>
        </p:txBody>
      </p:sp>
      <p:sp>
        <p:nvSpPr>
          <p:cNvPr name="TextBox 8" id="8"/>
          <p:cNvSpPr txBox="true"/>
          <p:nvPr/>
        </p:nvSpPr>
        <p:spPr>
          <a:xfrm rot="0">
            <a:off x="1032846" y="4742815"/>
            <a:ext cx="8111154" cy="763270"/>
          </a:xfrm>
          <a:prstGeom prst="rect">
            <a:avLst/>
          </a:prstGeom>
        </p:spPr>
        <p:txBody>
          <a:bodyPr anchor="t" rtlCol="false" tIns="0" lIns="0" bIns="0" rIns="0">
            <a:spAutoFit/>
          </a:bodyPr>
          <a:lstStyle/>
          <a:p>
            <a:pPr>
              <a:lnSpc>
                <a:spcPts val="3079"/>
              </a:lnSpc>
              <a:spcBef>
                <a:spcPct val="0"/>
              </a:spcBef>
            </a:pPr>
            <a:r>
              <a:rPr lang="en-US" sz="2199" u="sng">
                <a:solidFill>
                  <a:srgbClr val="191919"/>
                </a:solidFill>
                <a:latin typeface="Clear Sans Bold"/>
              </a:rPr>
              <a:t>Event Planners: </a:t>
            </a:r>
            <a:r>
              <a:rPr lang="en-US" sz="2199">
                <a:solidFill>
                  <a:srgbClr val="191919"/>
                </a:solidFill>
                <a:latin typeface="Clear Sans"/>
              </a:rPr>
              <a:t>After events, such as weddings or conferences, excess food can be donated to help those in need.</a:t>
            </a:r>
          </a:p>
        </p:txBody>
      </p:sp>
      <p:sp>
        <p:nvSpPr>
          <p:cNvPr name="TextBox 9" id="9"/>
          <p:cNvSpPr txBox="true"/>
          <p:nvPr/>
        </p:nvSpPr>
        <p:spPr>
          <a:xfrm rot="0">
            <a:off x="1028700" y="5807745"/>
            <a:ext cx="8111154" cy="763270"/>
          </a:xfrm>
          <a:prstGeom prst="rect">
            <a:avLst/>
          </a:prstGeom>
        </p:spPr>
        <p:txBody>
          <a:bodyPr anchor="t" rtlCol="false" tIns="0" lIns="0" bIns="0" rIns="0">
            <a:spAutoFit/>
          </a:bodyPr>
          <a:lstStyle/>
          <a:p>
            <a:pPr>
              <a:lnSpc>
                <a:spcPts val="3079"/>
              </a:lnSpc>
              <a:spcBef>
                <a:spcPct val="0"/>
              </a:spcBef>
            </a:pPr>
            <a:r>
              <a:rPr lang="en-US" sz="2199" u="sng">
                <a:solidFill>
                  <a:srgbClr val="191919"/>
                </a:solidFill>
                <a:latin typeface="Clear Sans Bold"/>
              </a:rPr>
              <a:t>Catering Companies</a:t>
            </a:r>
            <a:r>
              <a:rPr lang="en-US" sz="2199">
                <a:solidFill>
                  <a:srgbClr val="191919"/>
                </a:solidFill>
                <a:latin typeface="Clear Sans"/>
              </a:rPr>
              <a:t>: Leftover food from catering events can be donated to ensure it doesn't go to waste.</a:t>
            </a:r>
          </a:p>
        </p:txBody>
      </p:sp>
      <p:sp>
        <p:nvSpPr>
          <p:cNvPr name="TextBox 10" id="10"/>
          <p:cNvSpPr txBox="true"/>
          <p:nvPr/>
        </p:nvSpPr>
        <p:spPr>
          <a:xfrm rot="0">
            <a:off x="1028700" y="6872674"/>
            <a:ext cx="8111154" cy="763270"/>
          </a:xfrm>
          <a:prstGeom prst="rect">
            <a:avLst/>
          </a:prstGeom>
        </p:spPr>
        <p:txBody>
          <a:bodyPr anchor="t" rtlCol="false" tIns="0" lIns="0" bIns="0" rIns="0">
            <a:spAutoFit/>
          </a:bodyPr>
          <a:lstStyle/>
          <a:p>
            <a:pPr>
              <a:lnSpc>
                <a:spcPts val="3079"/>
              </a:lnSpc>
              <a:spcBef>
                <a:spcPct val="0"/>
              </a:spcBef>
            </a:pPr>
            <a:r>
              <a:rPr lang="en-US" sz="2199" u="sng">
                <a:solidFill>
                  <a:srgbClr val="191919"/>
                </a:solidFill>
                <a:latin typeface="Clear Sans Bold"/>
              </a:rPr>
              <a:t>Individuals: </a:t>
            </a:r>
            <a:r>
              <a:rPr lang="en-US" sz="2199">
                <a:solidFill>
                  <a:srgbClr val="191919"/>
                </a:solidFill>
                <a:latin typeface="Clear Sans"/>
              </a:rPr>
              <a:t>People can donate non-perishable or excess food items they have at home.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91458">
            <a:off x="-12936945" y="4648685"/>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91458">
            <a:off x="12495449" y="-6721723"/>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19961" y="708801"/>
            <a:ext cx="8975721" cy="744573"/>
          </a:xfrm>
          <a:prstGeom prst="rect">
            <a:avLst/>
          </a:prstGeom>
        </p:spPr>
        <p:txBody>
          <a:bodyPr anchor="t" rtlCol="false" tIns="0" lIns="0" bIns="0" rIns="0">
            <a:spAutoFit/>
          </a:bodyPr>
          <a:lstStyle/>
          <a:p>
            <a:pPr algn="ctr" marL="0" indent="0" lvl="0">
              <a:lnSpc>
                <a:spcPts val="5649"/>
              </a:lnSpc>
              <a:spcBef>
                <a:spcPct val="0"/>
              </a:spcBef>
            </a:pPr>
            <a:r>
              <a:rPr lang="en-US" sz="5593">
                <a:solidFill>
                  <a:srgbClr val="191919"/>
                </a:solidFill>
                <a:latin typeface="Halant Semi-Bold"/>
              </a:rPr>
              <a:t>Advantages</a:t>
            </a:r>
          </a:p>
        </p:txBody>
      </p:sp>
      <p:grpSp>
        <p:nvGrpSpPr>
          <p:cNvPr name="Group 5" id="5"/>
          <p:cNvGrpSpPr/>
          <p:nvPr/>
        </p:nvGrpSpPr>
        <p:grpSpPr>
          <a:xfrm rot="0">
            <a:off x="9144000" y="1341082"/>
            <a:ext cx="9090214" cy="6784963"/>
            <a:chOff x="0" y="0"/>
            <a:chExt cx="12120285" cy="9046618"/>
          </a:xfrm>
        </p:grpSpPr>
        <p:pic>
          <p:nvPicPr>
            <p:cNvPr name="Picture 6" id="6"/>
            <p:cNvPicPr>
              <a:picLocks noChangeAspect="true"/>
            </p:cNvPicPr>
            <p:nvPr/>
          </p:nvPicPr>
          <p:blipFill>
            <a:blip r:embed="rId4"/>
            <a:srcRect l="0" t="0" r="0" b="0"/>
            <a:stretch>
              <a:fillRect/>
            </a:stretch>
          </p:blipFill>
          <p:spPr>
            <a:xfrm flipH="false" flipV="false" rot="0">
              <a:off x="0" y="0"/>
              <a:ext cx="10309952" cy="6149981"/>
            </a:xfrm>
            <a:prstGeom prst="rect">
              <a:avLst/>
            </a:prstGeom>
          </p:spPr>
        </p:pic>
        <p:pic>
          <p:nvPicPr>
            <p:cNvPr name="Picture 7" id="7"/>
            <p:cNvPicPr>
              <a:picLocks noChangeAspect="true"/>
            </p:cNvPicPr>
            <p:nvPr/>
          </p:nvPicPr>
          <p:blipFill>
            <a:blip r:embed="rId5"/>
            <a:srcRect l="0" t="0" r="0" b="0"/>
            <a:stretch>
              <a:fillRect/>
            </a:stretch>
          </p:blipFill>
          <p:spPr>
            <a:xfrm flipH="true" flipV="false" rot="0">
              <a:off x="3855100" y="2961751"/>
              <a:ext cx="8265185" cy="6084867"/>
            </a:xfrm>
            <a:prstGeom prst="rect">
              <a:avLst/>
            </a:prstGeom>
          </p:spPr>
        </p:pic>
      </p:grpSp>
      <p:sp>
        <p:nvSpPr>
          <p:cNvPr name="TextBox 8" id="8"/>
          <p:cNvSpPr txBox="true"/>
          <p:nvPr/>
        </p:nvSpPr>
        <p:spPr>
          <a:xfrm rot="0">
            <a:off x="502663" y="1700975"/>
            <a:ext cx="9299397" cy="8129417"/>
          </a:xfrm>
          <a:prstGeom prst="rect">
            <a:avLst/>
          </a:prstGeom>
        </p:spPr>
        <p:txBody>
          <a:bodyPr anchor="t" rtlCol="false" tIns="0" lIns="0" bIns="0" rIns="0">
            <a:spAutoFit/>
          </a:bodyPr>
          <a:lstStyle/>
          <a:p>
            <a:pPr marL="494491" indent="-247246" lvl="1">
              <a:lnSpc>
                <a:spcPts val="3435"/>
              </a:lnSpc>
              <a:buFont typeface="Arial"/>
              <a:buChar char="•"/>
            </a:pPr>
            <a:r>
              <a:rPr lang="en-US" sz="2290" u="sng">
                <a:solidFill>
                  <a:srgbClr val="191919"/>
                </a:solidFill>
                <a:latin typeface="Clear Sans Bold"/>
              </a:rPr>
              <a:t>Reduces Food Waste: </a:t>
            </a:r>
            <a:r>
              <a:rPr lang="en-US" sz="2290">
                <a:solidFill>
                  <a:srgbClr val="191919"/>
                </a:solidFill>
                <a:latin typeface="Clear Sans"/>
              </a:rPr>
              <a:t>The primary advantage is the significant reduction of food waste. Surplus and unused food that would otherwise be discarded is redirected to those in need.</a:t>
            </a:r>
          </a:p>
          <a:p>
            <a:pPr marL="494491" indent="-247246" lvl="1">
              <a:lnSpc>
                <a:spcPts val="3435"/>
              </a:lnSpc>
              <a:buFont typeface="Arial"/>
              <a:buChar char="•"/>
            </a:pPr>
            <a:r>
              <a:rPr lang="en-US" sz="2290" u="sng">
                <a:solidFill>
                  <a:srgbClr val="191919"/>
                </a:solidFill>
                <a:latin typeface="Clear Sans Bold"/>
              </a:rPr>
              <a:t>Addresses Food Insecurity:</a:t>
            </a:r>
            <a:r>
              <a:rPr lang="en-US" sz="2290">
                <a:solidFill>
                  <a:srgbClr val="191919"/>
                </a:solidFill>
                <a:latin typeface="Clear Sans"/>
              </a:rPr>
              <a:t> GIVE Points provide a vital source of food for individuals and families facing food insecurity, helping to alleviate hunger.</a:t>
            </a:r>
          </a:p>
          <a:p>
            <a:pPr marL="494491" indent="-247246" lvl="1">
              <a:lnSpc>
                <a:spcPts val="3435"/>
              </a:lnSpc>
              <a:buFont typeface="Arial"/>
              <a:buChar char="•"/>
            </a:pPr>
            <a:r>
              <a:rPr lang="en-US" sz="2290" u="sng">
                <a:solidFill>
                  <a:srgbClr val="191919"/>
                </a:solidFill>
                <a:latin typeface="Clear Sans Bold"/>
              </a:rPr>
              <a:t>Environmental Impact</a:t>
            </a:r>
            <a:r>
              <a:rPr lang="en-US" sz="2290">
                <a:solidFill>
                  <a:srgbClr val="191919"/>
                </a:solidFill>
                <a:latin typeface="Clear Sans"/>
              </a:rPr>
              <a:t>: By diverting food from landfills, these systems help reduce greenhouse gas emissions and alleviate the environmental burden of food waste.</a:t>
            </a:r>
          </a:p>
          <a:p>
            <a:pPr marL="494491" indent="-247246" lvl="1">
              <a:lnSpc>
                <a:spcPts val="3435"/>
              </a:lnSpc>
              <a:buFont typeface="Arial"/>
              <a:buChar char="•"/>
            </a:pPr>
            <a:r>
              <a:rPr lang="en-US" sz="2290" u="sng">
                <a:solidFill>
                  <a:srgbClr val="191919"/>
                </a:solidFill>
                <a:latin typeface="Clear Sans Bold"/>
              </a:rPr>
              <a:t>Cost Savings:</a:t>
            </a:r>
            <a:r>
              <a:rPr lang="en-US" sz="2290">
                <a:solidFill>
                  <a:srgbClr val="191919"/>
                </a:solidFill>
                <a:latin typeface="Clear Sans"/>
              </a:rPr>
              <a:t> Businesses can save money by donating surplus food rather than incurring disposal costs. It can also lead to potential tax benefits in some regions.</a:t>
            </a:r>
          </a:p>
          <a:p>
            <a:pPr marL="494491" indent="-247246" lvl="1">
              <a:lnSpc>
                <a:spcPts val="3435"/>
              </a:lnSpc>
              <a:buFont typeface="Arial"/>
              <a:buChar char="•"/>
            </a:pPr>
            <a:r>
              <a:rPr lang="en-US" sz="2290" u="sng">
                <a:solidFill>
                  <a:srgbClr val="191919"/>
                </a:solidFill>
                <a:latin typeface="Clear Sans Bold"/>
              </a:rPr>
              <a:t>Community Building:</a:t>
            </a:r>
            <a:r>
              <a:rPr lang="en-US" sz="2290">
                <a:solidFill>
                  <a:srgbClr val="191919"/>
                </a:solidFill>
                <a:latin typeface="Clear Sans"/>
              </a:rPr>
              <a:t> GIVE Points foster a sense of community by bringing together donors, volunteers, and recipients in a shared effort to help others.</a:t>
            </a:r>
          </a:p>
          <a:p>
            <a:pPr>
              <a:lnSpc>
                <a:spcPts val="3435"/>
              </a:lnSpc>
            </a:pPr>
          </a:p>
          <a:p>
            <a:pPr>
              <a:lnSpc>
                <a:spcPts val="5202"/>
              </a:lnSpc>
            </a:pPr>
          </a:p>
          <a:p>
            <a:pPr algn="l" marL="0" indent="0" lvl="0">
              <a:lnSpc>
                <a:spcPts val="5202"/>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86753" y="4087171"/>
            <a:ext cx="5905441" cy="5905441"/>
          </a:xfrm>
          <a:custGeom>
            <a:avLst/>
            <a:gdLst/>
            <a:ahLst/>
            <a:cxnLst/>
            <a:rect r="r" b="b" t="t" l="l"/>
            <a:pathLst>
              <a:path h="5905441" w="5905441">
                <a:moveTo>
                  <a:pt x="0" y="0"/>
                </a:moveTo>
                <a:lnTo>
                  <a:pt x="5905441" y="0"/>
                </a:lnTo>
                <a:lnTo>
                  <a:pt x="5905441" y="5905441"/>
                </a:lnTo>
                <a:lnTo>
                  <a:pt x="0" y="590544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1028700" y="5759054"/>
            <a:ext cx="4570151" cy="3754681"/>
          </a:xfrm>
          <a:prstGeom prst="rect">
            <a:avLst/>
          </a:prstGeom>
        </p:spPr>
      </p:pic>
      <p:sp>
        <p:nvSpPr>
          <p:cNvPr name="TextBox 4" id="4"/>
          <p:cNvSpPr txBox="true"/>
          <p:nvPr/>
        </p:nvSpPr>
        <p:spPr>
          <a:xfrm rot="0">
            <a:off x="539482" y="384407"/>
            <a:ext cx="6031368" cy="2247959"/>
          </a:xfrm>
          <a:prstGeom prst="rect">
            <a:avLst/>
          </a:prstGeom>
        </p:spPr>
        <p:txBody>
          <a:bodyPr anchor="t" rtlCol="false" tIns="0" lIns="0" bIns="0" rIns="0">
            <a:spAutoFit/>
          </a:bodyPr>
          <a:lstStyle/>
          <a:p>
            <a:pPr>
              <a:lnSpc>
                <a:spcPts val="8800"/>
              </a:lnSpc>
            </a:pPr>
            <a:r>
              <a:rPr lang="en-US" sz="8000">
                <a:solidFill>
                  <a:srgbClr val="191919"/>
                </a:solidFill>
                <a:latin typeface="Halant Semi-Bold"/>
              </a:rPr>
              <a:t>General</a:t>
            </a:r>
          </a:p>
          <a:p>
            <a:pPr>
              <a:lnSpc>
                <a:spcPts val="8800"/>
              </a:lnSpc>
            </a:pPr>
            <a:r>
              <a:rPr lang="en-US" sz="8000">
                <a:solidFill>
                  <a:srgbClr val="191919"/>
                </a:solidFill>
                <a:latin typeface="Halant Semi-Bold"/>
              </a:rPr>
              <a:t>Expectations</a:t>
            </a:r>
          </a:p>
        </p:txBody>
      </p:sp>
      <p:sp>
        <p:nvSpPr>
          <p:cNvPr name="TextBox 5" id="5"/>
          <p:cNvSpPr txBox="true"/>
          <p:nvPr/>
        </p:nvSpPr>
        <p:spPr>
          <a:xfrm rot="0">
            <a:off x="6826286" y="263318"/>
            <a:ext cx="11040419" cy="9722264"/>
          </a:xfrm>
          <a:prstGeom prst="rect">
            <a:avLst/>
          </a:prstGeom>
        </p:spPr>
        <p:txBody>
          <a:bodyPr anchor="t" rtlCol="false" tIns="0" lIns="0" bIns="0" rIns="0">
            <a:spAutoFit/>
          </a:bodyPr>
          <a:lstStyle/>
          <a:p>
            <a:pPr marL="455562" indent="-227781" lvl="1">
              <a:lnSpc>
                <a:spcPts val="2954"/>
              </a:lnSpc>
              <a:buFont typeface="Arial"/>
              <a:buChar char="•"/>
            </a:pPr>
            <a:r>
              <a:rPr lang="en-US" sz="2110">
                <a:solidFill>
                  <a:srgbClr val="191919"/>
                </a:solidFill>
                <a:latin typeface="Canva Sans"/>
              </a:rPr>
              <a:t>Responsive Design: The application should be responsive and work well on various devices, including desktops, tablets, and smartphones.</a:t>
            </a:r>
          </a:p>
          <a:p>
            <a:pPr>
              <a:lnSpc>
                <a:spcPts val="2954"/>
              </a:lnSpc>
            </a:pPr>
          </a:p>
          <a:p>
            <a:pPr marL="455562" indent="-227781" lvl="1">
              <a:lnSpc>
                <a:spcPts val="2954"/>
              </a:lnSpc>
              <a:buFont typeface="Arial"/>
              <a:buChar char="•"/>
            </a:pPr>
            <a:r>
              <a:rPr lang="en-US" sz="2110">
                <a:solidFill>
                  <a:srgbClr val="191919"/>
                </a:solidFill>
                <a:latin typeface="Canva Sans"/>
              </a:rPr>
              <a:t>User-Friendly Interface: The user interface should be intuitive and easy to navigate for both managers and customers.</a:t>
            </a:r>
          </a:p>
          <a:p>
            <a:pPr>
              <a:lnSpc>
                <a:spcPts val="2954"/>
              </a:lnSpc>
            </a:pPr>
          </a:p>
          <a:p>
            <a:pPr marL="455562" indent="-227781" lvl="1">
              <a:lnSpc>
                <a:spcPts val="2954"/>
              </a:lnSpc>
              <a:buFont typeface="Arial"/>
              <a:buChar char="•"/>
            </a:pPr>
            <a:r>
              <a:rPr lang="en-US" sz="2110">
                <a:solidFill>
                  <a:srgbClr val="191919"/>
                </a:solidFill>
                <a:latin typeface="Canva Sans"/>
              </a:rPr>
              <a:t>Authentication: User authentication should be secure, and managers should have administrative privileges.</a:t>
            </a:r>
          </a:p>
          <a:p>
            <a:pPr>
              <a:lnSpc>
                <a:spcPts val="2954"/>
              </a:lnSpc>
            </a:pPr>
          </a:p>
          <a:p>
            <a:pPr marL="455562" indent="-227781" lvl="1">
              <a:lnSpc>
                <a:spcPts val="2954"/>
              </a:lnSpc>
              <a:buFont typeface="Arial"/>
              <a:buChar char="•"/>
            </a:pPr>
            <a:r>
              <a:rPr lang="en-US" sz="2110">
                <a:solidFill>
                  <a:srgbClr val="191919"/>
                </a:solidFill>
                <a:latin typeface="Canva Sans"/>
              </a:rPr>
              <a:t>Real-Time Updates: Notifications for new orders, reservations, or customer feedback should be in real-time, if possible.</a:t>
            </a:r>
          </a:p>
          <a:p>
            <a:pPr>
              <a:lnSpc>
                <a:spcPts val="2954"/>
              </a:lnSpc>
            </a:pPr>
          </a:p>
          <a:p>
            <a:pPr marL="455562" indent="-227781" lvl="1">
              <a:lnSpc>
                <a:spcPts val="2954"/>
              </a:lnSpc>
              <a:buFont typeface="Arial"/>
              <a:buChar char="•"/>
            </a:pPr>
            <a:r>
              <a:rPr lang="en-US" sz="2110">
                <a:solidFill>
                  <a:srgbClr val="191919"/>
                </a:solidFill>
                <a:latin typeface="Canva Sans"/>
              </a:rPr>
              <a:t>Scalability: The application should be designed to handle potential growth in terms of menu items, orders, and user activity.</a:t>
            </a:r>
          </a:p>
          <a:p>
            <a:pPr>
              <a:lnSpc>
                <a:spcPts val="2954"/>
              </a:lnSpc>
            </a:pPr>
          </a:p>
          <a:p>
            <a:pPr marL="455562" indent="-227781" lvl="1">
              <a:lnSpc>
                <a:spcPts val="2954"/>
              </a:lnSpc>
              <a:buFont typeface="Arial"/>
              <a:buChar char="•"/>
            </a:pPr>
            <a:r>
              <a:rPr lang="en-US" sz="2110">
                <a:solidFill>
                  <a:srgbClr val="191919"/>
                </a:solidFill>
                <a:latin typeface="Canva Sans"/>
              </a:rPr>
              <a:t>Data Persistence: Data, such as menu items, orders, and reservations, should be stored securely and persistently, typically in a database.</a:t>
            </a:r>
          </a:p>
          <a:p>
            <a:pPr>
              <a:lnSpc>
                <a:spcPts val="2954"/>
              </a:lnSpc>
            </a:pPr>
          </a:p>
          <a:p>
            <a:pPr marL="455562" indent="-227781" lvl="1">
              <a:lnSpc>
                <a:spcPts val="2954"/>
              </a:lnSpc>
              <a:buFont typeface="Arial"/>
              <a:buChar char="•"/>
            </a:pPr>
            <a:r>
              <a:rPr lang="en-US" sz="2110">
                <a:solidFill>
                  <a:srgbClr val="191919"/>
                </a:solidFill>
                <a:latin typeface="Canva Sans"/>
              </a:rPr>
              <a:t>Testing and Quality Assurance: Thorough testing should be conducted to ensure the application functions correctly and is free of bugs.</a:t>
            </a:r>
          </a:p>
          <a:p>
            <a:pPr>
              <a:lnSpc>
                <a:spcPts val="2954"/>
              </a:lnSpc>
            </a:pPr>
          </a:p>
          <a:p>
            <a:pPr marL="455562" indent="-227781" lvl="1">
              <a:lnSpc>
                <a:spcPts val="2954"/>
              </a:lnSpc>
              <a:buFont typeface="Arial"/>
              <a:buChar char="•"/>
            </a:pPr>
            <a:r>
              <a:rPr lang="en-US" sz="2110">
                <a:solidFill>
                  <a:srgbClr val="191919"/>
                </a:solidFill>
                <a:latin typeface="Canva Sans"/>
              </a:rPr>
              <a:t>Deployment: The application should be successfully deployed to a hosting platform for public access.</a:t>
            </a:r>
          </a:p>
          <a:p>
            <a:pPr>
              <a:lnSpc>
                <a:spcPts val="2954"/>
              </a:lnSpc>
            </a:pPr>
          </a:p>
          <a:p>
            <a:pPr marL="455562" indent="-227781" lvl="1">
              <a:lnSpc>
                <a:spcPts val="2954"/>
              </a:lnSpc>
              <a:buFont typeface="Arial"/>
              <a:buChar char="•"/>
            </a:pPr>
            <a:r>
              <a:rPr lang="en-US" sz="2110">
                <a:solidFill>
                  <a:srgbClr val="191919"/>
                </a:solidFill>
                <a:latin typeface="Canva Sans"/>
              </a:rPr>
              <a:t>Maintenance and Updates: Ongoing maintenance and updates should be performed based on user feedback and evolving business requirements.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96546" y="708801"/>
            <a:ext cx="8975721" cy="744573"/>
          </a:xfrm>
          <a:prstGeom prst="rect">
            <a:avLst/>
          </a:prstGeom>
        </p:spPr>
        <p:txBody>
          <a:bodyPr anchor="t" rtlCol="false" tIns="0" lIns="0" bIns="0" rIns="0">
            <a:spAutoFit/>
          </a:bodyPr>
          <a:lstStyle/>
          <a:p>
            <a:pPr algn="ctr" marL="0" indent="0" lvl="0">
              <a:lnSpc>
                <a:spcPts val="5649"/>
              </a:lnSpc>
              <a:spcBef>
                <a:spcPct val="0"/>
              </a:spcBef>
            </a:pPr>
            <a:r>
              <a:rPr lang="en-US" sz="5593">
                <a:solidFill>
                  <a:srgbClr val="191919"/>
                </a:solidFill>
                <a:latin typeface="Halant Semi-Bold"/>
              </a:rPr>
              <a:t>Conclusion </a:t>
            </a:r>
          </a:p>
        </p:txBody>
      </p:sp>
      <p:sp>
        <p:nvSpPr>
          <p:cNvPr name="Freeform 3" id="3"/>
          <p:cNvSpPr/>
          <p:nvPr/>
        </p:nvSpPr>
        <p:spPr>
          <a:xfrm flipH="false" flipV="false" rot="-5291458">
            <a:off x="12495449" y="-6721723"/>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9144000" y="1341082"/>
            <a:ext cx="7732464" cy="4612486"/>
          </a:xfrm>
          <a:prstGeom prst="rect">
            <a:avLst/>
          </a:prstGeom>
        </p:spPr>
      </p:pic>
      <p:sp>
        <p:nvSpPr>
          <p:cNvPr name="Freeform 5" id="5"/>
          <p:cNvSpPr/>
          <p:nvPr/>
        </p:nvSpPr>
        <p:spPr>
          <a:xfrm flipH="false" flipV="false" rot="-5291458">
            <a:off x="-12936945" y="4648685"/>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100876"/>
            <a:ext cx="10157809" cy="4201293"/>
          </a:xfrm>
          <a:prstGeom prst="rect">
            <a:avLst/>
          </a:prstGeom>
        </p:spPr>
        <p:txBody>
          <a:bodyPr anchor="t" rtlCol="false" tIns="0" lIns="0" bIns="0" rIns="0">
            <a:spAutoFit/>
          </a:bodyPr>
          <a:lstStyle/>
          <a:p>
            <a:pPr>
              <a:lnSpc>
                <a:spcPts val="3752"/>
              </a:lnSpc>
            </a:pPr>
            <a:r>
              <a:rPr lang="en-US" sz="2501">
                <a:solidFill>
                  <a:srgbClr val="191919"/>
                </a:solidFill>
                <a:latin typeface="Clear Sans"/>
              </a:rPr>
              <a:t> Waste food donation systems like given points reduce food waste, alleviate hunger, benefit the environment, and foster community engagement. They are a win-win solution for society, addressing critical issues while promoting sustainability and goodwill.</a:t>
            </a:r>
          </a:p>
          <a:p>
            <a:pPr>
              <a:lnSpc>
                <a:spcPts val="3752"/>
              </a:lnSpc>
            </a:pPr>
          </a:p>
          <a:p>
            <a:pPr>
              <a:lnSpc>
                <a:spcPts val="3752"/>
              </a:lnSpc>
            </a:pPr>
          </a:p>
          <a:p>
            <a:pPr>
              <a:lnSpc>
                <a:spcPts val="5683"/>
              </a:lnSpc>
            </a:pPr>
          </a:p>
          <a:p>
            <a:pPr algn="l" marL="0" indent="0" lvl="0">
              <a:lnSpc>
                <a:spcPts val="5683"/>
              </a:lnSpc>
              <a:spcBef>
                <a:spcPct val="0"/>
              </a:spcBef>
            </a:pPr>
          </a:p>
        </p:txBody>
      </p:sp>
      <p:pic>
        <p:nvPicPr>
          <p:cNvPr name="Picture 7" id="7"/>
          <p:cNvPicPr>
            <a:picLocks noChangeAspect="true"/>
          </p:cNvPicPr>
          <p:nvPr/>
        </p:nvPicPr>
        <p:blipFill>
          <a:blip r:embed="rId5"/>
          <a:srcRect l="0" t="0" r="0" b="0"/>
          <a:stretch>
            <a:fillRect/>
          </a:stretch>
        </p:blipFill>
        <p:spPr>
          <a:xfrm flipH="false" flipV="false" rot="0">
            <a:off x="10555740" y="1793767"/>
            <a:ext cx="8305028" cy="5837435"/>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41396" y="496887"/>
            <a:ext cx="12601284" cy="1139825"/>
          </a:xfrm>
          <a:prstGeom prst="rect">
            <a:avLst/>
          </a:prstGeom>
        </p:spPr>
        <p:txBody>
          <a:bodyPr anchor="t" rtlCol="false" tIns="0" lIns="0" bIns="0" rIns="0">
            <a:spAutoFit/>
          </a:bodyPr>
          <a:lstStyle/>
          <a:p>
            <a:pPr algn="just">
              <a:lnSpc>
                <a:spcPts val="8800"/>
              </a:lnSpc>
            </a:pPr>
            <a:r>
              <a:rPr lang="en-US" sz="8000">
                <a:solidFill>
                  <a:srgbClr val="191919"/>
                </a:solidFill>
                <a:latin typeface="Halant Semi-Bold"/>
              </a:rPr>
              <a:t>References</a:t>
            </a:r>
          </a:p>
        </p:txBody>
      </p:sp>
      <p:grpSp>
        <p:nvGrpSpPr>
          <p:cNvPr name="Group 3" id="3"/>
          <p:cNvGrpSpPr/>
          <p:nvPr/>
        </p:nvGrpSpPr>
        <p:grpSpPr>
          <a:xfrm rot="0">
            <a:off x="1028700" y="2693835"/>
            <a:ext cx="1054959" cy="1093448"/>
            <a:chOff x="0" y="0"/>
            <a:chExt cx="1406612" cy="1457931"/>
          </a:xfrm>
        </p:grpSpPr>
        <p:sp>
          <p:nvSpPr>
            <p:cNvPr name="Freeform 4" id="4"/>
            <p:cNvSpPr/>
            <p:nvPr/>
          </p:nvSpPr>
          <p:spPr>
            <a:xfrm flipH="false" flipV="false" rot="-10800000">
              <a:off x="0" y="0"/>
              <a:ext cx="1406612" cy="1457931"/>
            </a:xfrm>
            <a:custGeom>
              <a:avLst/>
              <a:gdLst/>
              <a:ahLst/>
              <a:cxnLst/>
              <a:rect r="r" b="b" t="t" l="l"/>
              <a:pathLst>
                <a:path h="1457931" w="1406612">
                  <a:moveTo>
                    <a:pt x="0" y="0"/>
                  </a:moveTo>
                  <a:lnTo>
                    <a:pt x="1406612" y="0"/>
                  </a:lnTo>
                  <a:lnTo>
                    <a:pt x="1406612" y="1457931"/>
                  </a:lnTo>
                  <a:lnTo>
                    <a:pt x="0" y="1457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94363" y="435674"/>
              <a:ext cx="617885" cy="615158"/>
            </a:xfrm>
            <a:prstGeom prst="rect">
              <a:avLst/>
            </a:prstGeom>
          </p:spPr>
          <p:txBody>
            <a:bodyPr anchor="t" rtlCol="false" tIns="0" lIns="0" bIns="0" rIns="0">
              <a:spAutoFit/>
            </a:bodyPr>
            <a:lstStyle/>
            <a:p>
              <a:pPr>
                <a:lnSpc>
                  <a:spcPts val="3519"/>
                </a:lnSpc>
              </a:pPr>
              <a:r>
                <a:rPr lang="en-US" sz="3199">
                  <a:solidFill>
                    <a:srgbClr val="FFFFFF"/>
                  </a:solidFill>
                  <a:latin typeface="Halant Semi-Bold"/>
                </a:rPr>
                <a:t>01</a:t>
              </a:r>
            </a:p>
          </p:txBody>
        </p:sp>
      </p:grpSp>
      <p:sp>
        <p:nvSpPr>
          <p:cNvPr name="Freeform 6" id="6"/>
          <p:cNvSpPr/>
          <p:nvPr/>
        </p:nvSpPr>
        <p:spPr>
          <a:xfrm flipH="false" flipV="false" rot="-10800000">
            <a:off x="1028700" y="4050052"/>
            <a:ext cx="1054959" cy="1093448"/>
          </a:xfrm>
          <a:custGeom>
            <a:avLst/>
            <a:gdLst/>
            <a:ahLst/>
            <a:cxnLst/>
            <a:rect r="r" b="b" t="t" l="l"/>
            <a:pathLst>
              <a:path h="1093448" w="1054959">
                <a:moveTo>
                  <a:pt x="0" y="0"/>
                </a:moveTo>
                <a:lnTo>
                  <a:pt x="1054959" y="0"/>
                </a:lnTo>
                <a:lnTo>
                  <a:pt x="1054959" y="1093448"/>
                </a:lnTo>
                <a:lnTo>
                  <a:pt x="0" y="1093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43411" y="4412640"/>
            <a:ext cx="492500" cy="475003"/>
          </a:xfrm>
          <a:prstGeom prst="rect">
            <a:avLst/>
          </a:prstGeom>
        </p:spPr>
        <p:txBody>
          <a:bodyPr anchor="t" rtlCol="false" tIns="0" lIns="0" bIns="0" rIns="0">
            <a:spAutoFit/>
          </a:bodyPr>
          <a:lstStyle/>
          <a:p>
            <a:pPr>
              <a:lnSpc>
                <a:spcPts val="3740"/>
              </a:lnSpc>
            </a:pPr>
            <a:r>
              <a:rPr lang="en-US" sz="3400">
                <a:solidFill>
                  <a:srgbClr val="FFFFFF"/>
                </a:solidFill>
                <a:latin typeface="Halant Semi-Bold"/>
              </a:rPr>
              <a:t>02</a:t>
            </a:r>
          </a:p>
        </p:txBody>
      </p:sp>
      <p:sp>
        <p:nvSpPr>
          <p:cNvPr name="Freeform 8" id="8"/>
          <p:cNvSpPr/>
          <p:nvPr/>
        </p:nvSpPr>
        <p:spPr>
          <a:xfrm flipH="false" flipV="false" rot="-10800000">
            <a:off x="995592" y="5410200"/>
            <a:ext cx="1121174" cy="1162079"/>
          </a:xfrm>
          <a:custGeom>
            <a:avLst/>
            <a:gdLst/>
            <a:ahLst/>
            <a:cxnLst/>
            <a:rect r="r" b="b" t="t" l="l"/>
            <a:pathLst>
              <a:path h="1162079" w="1121174">
                <a:moveTo>
                  <a:pt x="0" y="0"/>
                </a:moveTo>
                <a:lnTo>
                  <a:pt x="1121175" y="0"/>
                </a:lnTo>
                <a:lnTo>
                  <a:pt x="1121175" y="1162079"/>
                </a:lnTo>
                <a:lnTo>
                  <a:pt x="0" y="11620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309929" y="5772150"/>
            <a:ext cx="492500" cy="475003"/>
          </a:xfrm>
          <a:prstGeom prst="rect">
            <a:avLst/>
          </a:prstGeom>
        </p:spPr>
        <p:txBody>
          <a:bodyPr anchor="t" rtlCol="false" tIns="0" lIns="0" bIns="0" rIns="0">
            <a:spAutoFit/>
          </a:bodyPr>
          <a:lstStyle/>
          <a:p>
            <a:pPr>
              <a:lnSpc>
                <a:spcPts val="3740"/>
              </a:lnSpc>
            </a:pPr>
            <a:r>
              <a:rPr lang="en-US" sz="3400">
                <a:solidFill>
                  <a:srgbClr val="FFFFFF"/>
                </a:solidFill>
                <a:latin typeface="Halant Semi-Bold"/>
              </a:rPr>
              <a:t>03</a:t>
            </a:r>
          </a:p>
        </p:txBody>
      </p:sp>
      <p:grpSp>
        <p:nvGrpSpPr>
          <p:cNvPr name="Group 10" id="10"/>
          <p:cNvGrpSpPr/>
          <p:nvPr/>
        </p:nvGrpSpPr>
        <p:grpSpPr>
          <a:xfrm rot="0">
            <a:off x="1028700" y="6838979"/>
            <a:ext cx="1121174" cy="1162079"/>
            <a:chOff x="0" y="0"/>
            <a:chExt cx="1494899" cy="1549439"/>
          </a:xfrm>
        </p:grpSpPr>
        <p:sp>
          <p:nvSpPr>
            <p:cNvPr name="Freeform 11" id="11"/>
            <p:cNvSpPr/>
            <p:nvPr/>
          </p:nvSpPr>
          <p:spPr>
            <a:xfrm flipH="false" flipV="false" rot="-10800000">
              <a:off x="0" y="0"/>
              <a:ext cx="1494899" cy="1549439"/>
            </a:xfrm>
            <a:custGeom>
              <a:avLst/>
              <a:gdLst/>
              <a:ahLst/>
              <a:cxnLst/>
              <a:rect r="r" b="b" t="t" l="l"/>
              <a:pathLst>
                <a:path h="1549439" w="1494899">
                  <a:moveTo>
                    <a:pt x="0" y="0"/>
                  </a:moveTo>
                  <a:lnTo>
                    <a:pt x="1494899" y="0"/>
                  </a:lnTo>
                  <a:lnTo>
                    <a:pt x="1494899" y="1549439"/>
                  </a:lnTo>
                  <a:lnTo>
                    <a:pt x="0" y="1549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19116" y="470751"/>
              <a:ext cx="656667" cy="646037"/>
            </a:xfrm>
            <a:prstGeom prst="rect">
              <a:avLst/>
            </a:prstGeom>
          </p:spPr>
          <p:txBody>
            <a:bodyPr anchor="t" rtlCol="false" tIns="0" lIns="0" bIns="0" rIns="0">
              <a:spAutoFit/>
            </a:bodyPr>
            <a:lstStyle/>
            <a:p>
              <a:pPr>
                <a:lnSpc>
                  <a:spcPts val="3740"/>
                </a:lnSpc>
              </a:pPr>
              <a:r>
                <a:rPr lang="en-US" sz="3400">
                  <a:solidFill>
                    <a:srgbClr val="FFFFFF"/>
                  </a:solidFill>
                  <a:latin typeface="Halant Semi-Bold"/>
                </a:rPr>
                <a:t>04</a:t>
              </a:r>
            </a:p>
          </p:txBody>
        </p:sp>
      </p:grpSp>
      <p:sp>
        <p:nvSpPr>
          <p:cNvPr name="TextBox 13" id="13"/>
          <p:cNvSpPr txBox="true"/>
          <p:nvPr/>
        </p:nvSpPr>
        <p:spPr>
          <a:xfrm rot="0">
            <a:off x="2489880" y="2895770"/>
            <a:ext cx="15117373" cy="570738"/>
          </a:xfrm>
          <a:prstGeom prst="rect">
            <a:avLst/>
          </a:prstGeom>
        </p:spPr>
        <p:txBody>
          <a:bodyPr anchor="t" rtlCol="false" tIns="0" lIns="0" bIns="0" rIns="0">
            <a:spAutoFit/>
          </a:bodyPr>
          <a:lstStyle/>
          <a:p>
            <a:pPr algn="ctr">
              <a:lnSpc>
                <a:spcPts val="2225"/>
              </a:lnSpc>
              <a:spcBef>
                <a:spcPct val="0"/>
              </a:spcBef>
            </a:pPr>
            <a:r>
              <a:rPr lang="en-US" sz="2099">
                <a:solidFill>
                  <a:srgbClr val="000000"/>
                </a:solidFill>
                <a:latin typeface="Clear Sans"/>
              </a:rPr>
              <a:t>https://www.researchgate.net/publication/321914425_The_Challenges_of_Establishing_Food_Donation_System#:~:text=Food%20donation%20system%20is%20a,a%20deficit%20of%20particular%20goods.</a:t>
            </a:r>
          </a:p>
        </p:txBody>
      </p:sp>
      <p:sp>
        <p:nvSpPr>
          <p:cNvPr name="TextBox 14" id="14"/>
          <p:cNvSpPr txBox="true"/>
          <p:nvPr/>
        </p:nvSpPr>
        <p:spPr>
          <a:xfrm rot="0">
            <a:off x="2489880" y="4459044"/>
            <a:ext cx="9474200" cy="294513"/>
          </a:xfrm>
          <a:prstGeom prst="rect">
            <a:avLst/>
          </a:prstGeom>
        </p:spPr>
        <p:txBody>
          <a:bodyPr anchor="t" rtlCol="false" tIns="0" lIns="0" bIns="0" rIns="0">
            <a:spAutoFit/>
          </a:bodyPr>
          <a:lstStyle/>
          <a:p>
            <a:pPr algn="ctr">
              <a:lnSpc>
                <a:spcPts val="2225"/>
              </a:lnSpc>
              <a:spcBef>
                <a:spcPct val="0"/>
              </a:spcBef>
            </a:pPr>
            <a:r>
              <a:rPr lang="en-US" sz="2099">
                <a:solidFill>
                  <a:srgbClr val="000000"/>
                </a:solidFill>
                <a:latin typeface="Clear Sans"/>
              </a:rPr>
              <a:t>https://www.sciencedirect.com/science/article/abs/pii/S0959652621000330</a:t>
            </a:r>
          </a:p>
        </p:txBody>
      </p:sp>
      <p:sp>
        <p:nvSpPr>
          <p:cNvPr name="TextBox 15" id="15"/>
          <p:cNvSpPr txBox="true"/>
          <p:nvPr/>
        </p:nvSpPr>
        <p:spPr>
          <a:xfrm rot="0">
            <a:off x="2489880" y="6009651"/>
            <a:ext cx="5296495" cy="294513"/>
          </a:xfrm>
          <a:prstGeom prst="rect">
            <a:avLst/>
          </a:prstGeom>
        </p:spPr>
        <p:txBody>
          <a:bodyPr anchor="t" rtlCol="false" tIns="0" lIns="0" bIns="0" rIns="0">
            <a:spAutoFit/>
          </a:bodyPr>
          <a:lstStyle/>
          <a:p>
            <a:pPr algn="ctr">
              <a:lnSpc>
                <a:spcPts val="2225"/>
              </a:lnSpc>
              <a:spcBef>
                <a:spcPct val="0"/>
              </a:spcBef>
            </a:pPr>
            <a:r>
              <a:rPr lang="en-US" sz="2099">
                <a:solidFill>
                  <a:srgbClr val="000000"/>
                </a:solidFill>
                <a:latin typeface="Clear Sans"/>
              </a:rPr>
              <a:t>https://ijcrt.org/papers/IJCRTO020006.pdf</a:t>
            </a:r>
          </a:p>
        </p:txBody>
      </p:sp>
      <p:sp>
        <p:nvSpPr>
          <p:cNvPr name="TextBox 16" id="16"/>
          <p:cNvSpPr txBox="true"/>
          <p:nvPr/>
        </p:nvSpPr>
        <p:spPr>
          <a:xfrm rot="0">
            <a:off x="2489880" y="7144175"/>
            <a:ext cx="7393852" cy="570738"/>
          </a:xfrm>
          <a:prstGeom prst="rect">
            <a:avLst/>
          </a:prstGeom>
        </p:spPr>
        <p:txBody>
          <a:bodyPr anchor="t" rtlCol="false" tIns="0" lIns="0" bIns="0" rIns="0">
            <a:spAutoFit/>
          </a:bodyPr>
          <a:lstStyle/>
          <a:p>
            <a:pPr algn="ctr">
              <a:lnSpc>
                <a:spcPts val="2225"/>
              </a:lnSpc>
              <a:spcBef>
                <a:spcPct val="0"/>
              </a:spcBef>
            </a:pPr>
            <a:r>
              <a:rPr lang="en-US" sz="2099">
                <a:solidFill>
                  <a:srgbClr val="000000"/>
                </a:solidFill>
                <a:latin typeface="Clear Sans"/>
              </a:rPr>
              <a:t>https://www.ijraset.com/research-paper/food-waste-management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25359" y="2337398"/>
            <a:ext cx="6757771" cy="5612203"/>
            <a:chOff x="0" y="0"/>
            <a:chExt cx="9010361" cy="7482938"/>
          </a:xfrm>
        </p:grpSpPr>
        <p:sp>
          <p:nvSpPr>
            <p:cNvPr name="TextBox 3" id="3"/>
            <p:cNvSpPr txBox="true"/>
            <p:nvPr/>
          </p:nvSpPr>
          <p:spPr>
            <a:xfrm rot="0">
              <a:off x="0" y="95250"/>
              <a:ext cx="9010361" cy="5361517"/>
            </a:xfrm>
            <a:prstGeom prst="rect">
              <a:avLst/>
            </a:prstGeom>
          </p:spPr>
          <p:txBody>
            <a:bodyPr anchor="t" rtlCol="false" tIns="0" lIns="0" bIns="0" rIns="0">
              <a:spAutoFit/>
            </a:bodyPr>
            <a:lstStyle/>
            <a:p>
              <a:pPr algn="ctr">
                <a:lnSpc>
                  <a:spcPts val="10450"/>
                </a:lnSpc>
              </a:pPr>
              <a:r>
                <a:rPr lang="en-US" sz="9500">
                  <a:solidFill>
                    <a:srgbClr val="3878D3"/>
                  </a:solidFill>
                  <a:latin typeface="Calistoga"/>
                </a:rPr>
                <a:t>Thank you for listening!</a:t>
              </a:r>
            </a:p>
          </p:txBody>
        </p:sp>
        <p:sp>
          <p:nvSpPr>
            <p:cNvPr name="TextBox 4" id="4"/>
            <p:cNvSpPr txBox="true"/>
            <p:nvPr/>
          </p:nvSpPr>
          <p:spPr>
            <a:xfrm rot="0">
              <a:off x="0" y="6130387"/>
              <a:ext cx="9010361" cy="1352550"/>
            </a:xfrm>
            <a:prstGeom prst="rect">
              <a:avLst/>
            </a:prstGeom>
          </p:spPr>
          <p:txBody>
            <a:bodyPr anchor="t" rtlCol="false" tIns="0" lIns="0" bIns="0" rIns="0">
              <a:spAutoFit/>
            </a:bodyPr>
            <a:lstStyle/>
            <a:p>
              <a:pPr algn="ctr">
                <a:lnSpc>
                  <a:spcPts val="4199"/>
                </a:lnSpc>
              </a:pPr>
              <a:r>
                <a:rPr lang="en-US" sz="2999">
                  <a:solidFill>
                    <a:srgbClr val="000000"/>
                  </a:solidFill>
                  <a:latin typeface="DM Sans Bold"/>
                </a:rPr>
                <a:t>Ask Us</a:t>
              </a:r>
            </a:p>
            <a:p>
              <a:pPr algn="ctr" marL="0" indent="0" lvl="0">
                <a:lnSpc>
                  <a:spcPts val="4199"/>
                </a:lnSpc>
                <a:spcBef>
                  <a:spcPct val="0"/>
                </a:spcBef>
              </a:pPr>
              <a:r>
                <a:rPr lang="en-US" sz="2999">
                  <a:solidFill>
                    <a:srgbClr val="000000"/>
                  </a:solidFill>
                  <a:latin typeface="DM Sans Bold"/>
                </a:rPr>
                <a:t>if you have questions.</a:t>
              </a:r>
            </a:p>
          </p:txBody>
        </p:sp>
      </p:grpSp>
      <p:pic>
        <p:nvPicPr>
          <p:cNvPr name="Picture 5" id="5"/>
          <p:cNvPicPr>
            <a:picLocks noChangeAspect="true"/>
          </p:cNvPicPr>
          <p:nvPr/>
        </p:nvPicPr>
        <p:blipFill>
          <a:blip r:embed="rId2"/>
          <a:srcRect l="0" t="0" r="0" b="0"/>
          <a:stretch>
            <a:fillRect/>
          </a:stretch>
        </p:blipFill>
        <p:spPr>
          <a:xfrm flipH="false" flipV="false" rot="0">
            <a:off x="1028700" y="1028700"/>
            <a:ext cx="4437529" cy="8229600"/>
          </a:xfrm>
          <a:prstGeom prst="rect">
            <a:avLst/>
          </a:prstGeom>
        </p:spPr>
      </p:pic>
      <p:pic>
        <p:nvPicPr>
          <p:cNvPr name="Picture 6" id="6"/>
          <p:cNvPicPr>
            <a:picLocks noChangeAspect="true"/>
          </p:cNvPicPr>
          <p:nvPr/>
        </p:nvPicPr>
        <p:blipFill>
          <a:blip r:embed="rId3"/>
          <a:srcRect l="0" t="0" r="0" b="0"/>
          <a:stretch>
            <a:fillRect/>
          </a:stretch>
        </p:blipFill>
        <p:spPr>
          <a:xfrm flipH="true" flipV="false" rot="0">
            <a:off x="4709154" y="2829431"/>
            <a:ext cx="3924221" cy="6428869"/>
          </a:xfrm>
          <a:prstGeom prst="rect">
            <a:avLst/>
          </a:prstGeom>
        </p:spPr>
      </p:pic>
      <p:sp>
        <p:nvSpPr>
          <p:cNvPr name="Freeform 7" id="7"/>
          <p:cNvSpPr/>
          <p:nvPr/>
        </p:nvSpPr>
        <p:spPr>
          <a:xfrm flipH="false" flipV="false" rot="-5291458">
            <a:off x="13030541" y="-11414827"/>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291458">
            <a:off x="12439857" y="6631817"/>
            <a:ext cx="15191719" cy="15191719"/>
          </a:xfrm>
          <a:custGeom>
            <a:avLst/>
            <a:gdLst/>
            <a:ahLst/>
            <a:cxnLst/>
            <a:rect r="r" b="b" t="t" l="l"/>
            <a:pathLst>
              <a:path h="15191719" w="15191719">
                <a:moveTo>
                  <a:pt x="0" y="0"/>
                </a:moveTo>
                <a:lnTo>
                  <a:pt x="15191719" y="0"/>
                </a:lnTo>
                <a:lnTo>
                  <a:pt x="15191719" y="15191718"/>
                </a:lnTo>
                <a:lnTo>
                  <a:pt x="0" y="151917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7216371" y="4340658"/>
            <a:ext cx="3855259" cy="3995915"/>
          </a:xfrm>
          <a:custGeom>
            <a:avLst/>
            <a:gdLst/>
            <a:ahLst/>
            <a:cxnLst/>
            <a:rect r="r" b="b" t="t" l="l"/>
            <a:pathLst>
              <a:path h="3995915" w="3855259">
                <a:moveTo>
                  <a:pt x="0" y="0"/>
                </a:moveTo>
                <a:lnTo>
                  <a:pt x="3855258" y="0"/>
                </a:lnTo>
                <a:lnTo>
                  <a:pt x="3855258" y="3995914"/>
                </a:lnTo>
                <a:lnTo>
                  <a:pt x="0" y="3995914"/>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18248">
            <a:off x="906199" y="3510220"/>
            <a:ext cx="5005744" cy="5188374"/>
          </a:xfrm>
          <a:custGeom>
            <a:avLst/>
            <a:gdLst/>
            <a:ahLst/>
            <a:cxnLst/>
            <a:rect r="r" b="b" t="t" l="l"/>
            <a:pathLst>
              <a:path h="5188374" w="5005744">
                <a:moveTo>
                  <a:pt x="0" y="0"/>
                </a:moveTo>
                <a:lnTo>
                  <a:pt x="5005744" y="0"/>
                </a:lnTo>
                <a:lnTo>
                  <a:pt x="5005744" y="5188375"/>
                </a:lnTo>
                <a:lnTo>
                  <a:pt x="0" y="5188375"/>
                </a:lnTo>
                <a:lnTo>
                  <a:pt x="0" y="0"/>
                </a:lnTo>
                <a:close/>
              </a:path>
            </a:pathLst>
          </a:custGeom>
          <a:blipFill>
            <a:blip r:embed="rId2">
              <a:alphaModFix amt="3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547671">
            <a:off x="14251638" y="4643434"/>
            <a:ext cx="3271021" cy="3390362"/>
          </a:xfrm>
          <a:custGeom>
            <a:avLst/>
            <a:gdLst/>
            <a:ahLst/>
            <a:cxnLst/>
            <a:rect r="r" b="b" t="t" l="l"/>
            <a:pathLst>
              <a:path h="3390362" w="3271021">
                <a:moveTo>
                  <a:pt x="0" y="0"/>
                </a:moveTo>
                <a:lnTo>
                  <a:pt x="3271021" y="0"/>
                </a:lnTo>
                <a:lnTo>
                  <a:pt x="3271021" y="3390362"/>
                </a:lnTo>
                <a:lnTo>
                  <a:pt x="0" y="3390362"/>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pic>
        <p:nvPicPr>
          <p:cNvPr name="Picture 5" id="5"/>
          <p:cNvPicPr>
            <a:picLocks noChangeAspect="true"/>
          </p:cNvPicPr>
          <p:nvPr/>
        </p:nvPicPr>
        <p:blipFill>
          <a:blip r:embed="rId4"/>
          <a:srcRect l="0" t="0" r="0" b="0"/>
          <a:stretch>
            <a:fillRect/>
          </a:stretch>
        </p:blipFill>
        <p:spPr>
          <a:xfrm flipH="false" flipV="false" rot="0">
            <a:off x="1512279" y="3606846"/>
            <a:ext cx="3194096" cy="3609148"/>
          </a:xfrm>
          <a:prstGeom prst="rect">
            <a:avLst/>
          </a:prstGeom>
        </p:spPr>
      </p:pic>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2745" r="12232" b="7430"/>
          <a:stretch>
            <a:fillRect/>
          </a:stretch>
        </p:blipFill>
        <p:spPr>
          <a:xfrm flipH="false" flipV="false" rot="0">
            <a:off x="6874537" y="4151131"/>
            <a:ext cx="4267420" cy="4367410"/>
          </a:xfrm>
          <a:prstGeom prst="rect">
            <a:avLst/>
          </a:prstGeom>
        </p:spPr>
      </p:pic>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7426" r="8868" b="7426"/>
          <a:stretch>
            <a:fillRect/>
          </a:stretch>
        </p:blipFill>
        <p:spPr>
          <a:xfrm flipH="false" flipV="false" rot="0">
            <a:off x="11576968" y="3815839"/>
            <a:ext cx="6711032" cy="4702702"/>
          </a:xfrm>
          <a:prstGeom prst="rect">
            <a:avLst/>
          </a:prstGeom>
        </p:spPr>
      </p:pic>
      <p:sp>
        <p:nvSpPr>
          <p:cNvPr name="TextBox 8" id="8"/>
          <p:cNvSpPr txBox="true"/>
          <p:nvPr/>
        </p:nvSpPr>
        <p:spPr>
          <a:xfrm rot="0">
            <a:off x="3409071" y="1660540"/>
            <a:ext cx="12006163" cy="1136679"/>
          </a:xfrm>
          <a:prstGeom prst="rect">
            <a:avLst/>
          </a:prstGeom>
        </p:spPr>
        <p:txBody>
          <a:bodyPr anchor="t" rtlCol="false" tIns="0" lIns="0" bIns="0" rIns="0">
            <a:spAutoFit/>
          </a:bodyPr>
          <a:lstStyle/>
          <a:p>
            <a:pPr algn="ctr">
              <a:lnSpc>
                <a:spcPts val="8800"/>
              </a:lnSpc>
            </a:pPr>
            <a:r>
              <a:rPr lang="en-US" sz="8000">
                <a:solidFill>
                  <a:srgbClr val="191919"/>
                </a:solidFill>
                <a:latin typeface="Halant Semi-Bold"/>
              </a:rPr>
              <a:t>3 Basic needs of Life</a:t>
            </a:r>
          </a:p>
        </p:txBody>
      </p:sp>
      <p:sp>
        <p:nvSpPr>
          <p:cNvPr name="TextBox 9" id="9"/>
          <p:cNvSpPr txBox="true"/>
          <p:nvPr/>
        </p:nvSpPr>
        <p:spPr>
          <a:xfrm rot="0">
            <a:off x="2389139" y="8894056"/>
            <a:ext cx="1022390" cy="490986"/>
          </a:xfrm>
          <a:prstGeom prst="rect">
            <a:avLst/>
          </a:prstGeom>
        </p:spPr>
        <p:txBody>
          <a:bodyPr anchor="t" rtlCol="false" tIns="0" lIns="0" bIns="0" rIns="0">
            <a:spAutoFit/>
          </a:bodyPr>
          <a:lstStyle/>
          <a:p>
            <a:pPr algn="ctr">
              <a:lnSpc>
                <a:spcPts val="3717"/>
              </a:lnSpc>
              <a:spcBef>
                <a:spcPct val="0"/>
              </a:spcBef>
            </a:pPr>
            <a:r>
              <a:rPr lang="en-US" sz="3507">
                <a:solidFill>
                  <a:srgbClr val="000000"/>
                </a:solidFill>
                <a:latin typeface="Clear Sans Bold"/>
              </a:rPr>
              <a:t>Food</a:t>
            </a:r>
          </a:p>
        </p:txBody>
      </p:sp>
      <p:sp>
        <p:nvSpPr>
          <p:cNvPr name="TextBox 10" id="10"/>
          <p:cNvSpPr txBox="true"/>
          <p:nvPr/>
        </p:nvSpPr>
        <p:spPr>
          <a:xfrm rot="0">
            <a:off x="7837451" y="8767314"/>
            <a:ext cx="3149404" cy="490986"/>
          </a:xfrm>
          <a:prstGeom prst="rect">
            <a:avLst/>
          </a:prstGeom>
        </p:spPr>
        <p:txBody>
          <a:bodyPr anchor="t" rtlCol="false" tIns="0" lIns="0" bIns="0" rIns="0">
            <a:spAutoFit/>
          </a:bodyPr>
          <a:lstStyle/>
          <a:p>
            <a:pPr algn="ctr">
              <a:lnSpc>
                <a:spcPts val="3717"/>
              </a:lnSpc>
              <a:spcBef>
                <a:spcPct val="0"/>
              </a:spcBef>
            </a:pPr>
            <a:r>
              <a:rPr lang="en-US" sz="3507">
                <a:solidFill>
                  <a:srgbClr val="191919"/>
                </a:solidFill>
                <a:latin typeface="Clear Sans Bold"/>
              </a:rPr>
              <a:t>Clothing</a:t>
            </a:r>
          </a:p>
        </p:txBody>
      </p:sp>
      <p:sp>
        <p:nvSpPr>
          <p:cNvPr name="TextBox 11" id="11"/>
          <p:cNvSpPr txBox="true"/>
          <p:nvPr/>
        </p:nvSpPr>
        <p:spPr>
          <a:xfrm rot="0">
            <a:off x="13701204" y="8894056"/>
            <a:ext cx="3149404" cy="490986"/>
          </a:xfrm>
          <a:prstGeom prst="rect">
            <a:avLst/>
          </a:prstGeom>
        </p:spPr>
        <p:txBody>
          <a:bodyPr anchor="t" rtlCol="false" tIns="0" lIns="0" bIns="0" rIns="0">
            <a:spAutoFit/>
          </a:bodyPr>
          <a:lstStyle/>
          <a:p>
            <a:pPr algn="ctr">
              <a:lnSpc>
                <a:spcPts val="3717"/>
              </a:lnSpc>
              <a:spcBef>
                <a:spcPct val="0"/>
              </a:spcBef>
            </a:pPr>
            <a:r>
              <a:rPr lang="en-US" sz="3507">
                <a:solidFill>
                  <a:srgbClr val="191919"/>
                </a:solidFill>
                <a:latin typeface="Clear Sans Bold"/>
              </a:rPr>
              <a:t>Shelter</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video>
              <p:cMediaNode vol="0">
                <p:cTn fill="hold" display="false">
                  <p:stCondLst>
                    <p:cond delay="indefinite"/>
                  </p:stCondLst>
                </p:cTn>
                <p:tgtEl>
                  <p:spTgt spid="7"/>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68802" y="2047018"/>
            <a:ext cx="6872071" cy="2283733"/>
          </a:xfrm>
          <a:prstGeom prst="rect">
            <a:avLst/>
          </a:prstGeom>
        </p:spPr>
        <p:txBody>
          <a:bodyPr anchor="t" rtlCol="false" tIns="0" lIns="0" bIns="0" rIns="0">
            <a:spAutoFit/>
          </a:bodyPr>
          <a:lstStyle/>
          <a:p>
            <a:pPr>
              <a:lnSpc>
                <a:spcPts val="5900"/>
              </a:lnSpc>
            </a:pPr>
            <a:r>
              <a:rPr lang="en-US" sz="6277">
                <a:solidFill>
                  <a:srgbClr val="191919"/>
                </a:solidFill>
                <a:latin typeface="Halant Bold"/>
              </a:rPr>
              <a:t>Surplus Food Donation System</a:t>
            </a:r>
          </a:p>
          <a:p>
            <a:pPr>
              <a:lnSpc>
                <a:spcPts val="5900"/>
              </a:lnSpc>
            </a:pPr>
          </a:p>
        </p:txBody>
      </p:sp>
      <p:sp>
        <p:nvSpPr>
          <p:cNvPr name="Freeform 6" id="6"/>
          <p:cNvSpPr/>
          <p:nvPr/>
        </p:nvSpPr>
        <p:spPr>
          <a:xfrm flipH="false" flipV="false" rot="-5400000">
            <a:off x="1008091" y="885635"/>
            <a:ext cx="7842579" cy="8128710"/>
          </a:xfrm>
          <a:custGeom>
            <a:avLst/>
            <a:gdLst/>
            <a:ahLst/>
            <a:cxnLst/>
            <a:rect r="r" b="b" t="t" l="l"/>
            <a:pathLst>
              <a:path h="8128710" w="7842579">
                <a:moveTo>
                  <a:pt x="0" y="0"/>
                </a:moveTo>
                <a:lnTo>
                  <a:pt x="7842579" y="0"/>
                </a:lnTo>
                <a:lnTo>
                  <a:pt x="7842579" y="8128710"/>
                </a:lnTo>
                <a:lnTo>
                  <a:pt x="0" y="812871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pic>
        <p:nvPicPr>
          <p:cNvPr name="Picture 7" id="7"/>
          <p:cNvPicPr>
            <a:picLocks noChangeAspect="true"/>
          </p:cNvPicPr>
          <p:nvPr/>
        </p:nvPicPr>
        <p:blipFill>
          <a:blip r:embed="rId4"/>
          <a:srcRect l="0" t="0" r="0" b="0"/>
          <a:stretch>
            <a:fillRect/>
          </a:stretch>
        </p:blipFill>
        <p:spPr>
          <a:xfrm flipH="false" flipV="false" rot="0">
            <a:off x="433212" y="1712444"/>
            <a:ext cx="8992338" cy="7158835"/>
          </a:xfrm>
          <a:prstGeom prst="rect">
            <a:avLst/>
          </a:prstGeom>
        </p:spPr>
      </p:pic>
      <p:sp>
        <p:nvSpPr>
          <p:cNvPr name="TextBox 8" id="8"/>
          <p:cNvSpPr txBox="true"/>
          <p:nvPr/>
        </p:nvSpPr>
        <p:spPr>
          <a:xfrm rot="0">
            <a:off x="9768802" y="5038671"/>
            <a:ext cx="6464222" cy="3832609"/>
          </a:xfrm>
          <a:prstGeom prst="rect">
            <a:avLst/>
          </a:prstGeom>
        </p:spPr>
        <p:txBody>
          <a:bodyPr anchor="t" rtlCol="false" tIns="0" lIns="0" bIns="0" rIns="0">
            <a:spAutoFit/>
          </a:bodyPr>
          <a:lstStyle/>
          <a:p>
            <a:pPr algn="ctr">
              <a:lnSpc>
                <a:spcPts val="5066"/>
              </a:lnSpc>
            </a:pPr>
            <a:r>
              <a:rPr lang="en-US" sz="3618" spc="108" u="sng">
                <a:solidFill>
                  <a:srgbClr val="191919"/>
                </a:solidFill>
                <a:latin typeface="Canva Sans Bold"/>
              </a:rPr>
              <a:t>Presented By :</a:t>
            </a:r>
          </a:p>
          <a:p>
            <a:pPr algn="ctr">
              <a:lnSpc>
                <a:spcPts val="5066"/>
              </a:lnSpc>
            </a:pPr>
            <a:r>
              <a:rPr lang="en-US" sz="3618" spc="108">
                <a:solidFill>
                  <a:srgbClr val="191919"/>
                </a:solidFill>
                <a:latin typeface="Canva Sans Bold"/>
              </a:rPr>
              <a:t>Omkar Thopte</a:t>
            </a:r>
          </a:p>
          <a:p>
            <a:pPr algn="ctr">
              <a:lnSpc>
                <a:spcPts val="5066"/>
              </a:lnSpc>
            </a:pPr>
            <a:r>
              <a:rPr lang="en-US" sz="3618" spc="108">
                <a:solidFill>
                  <a:srgbClr val="191919"/>
                </a:solidFill>
                <a:latin typeface="Canva Sans Bold"/>
              </a:rPr>
              <a:t>Rohit Wagh</a:t>
            </a:r>
          </a:p>
          <a:p>
            <a:pPr algn="ctr">
              <a:lnSpc>
                <a:spcPts val="5066"/>
              </a:lnSpc>
            </a:pPr>
            <a:r>
              <a:rPr lang="en-US" sz="3618" spc="108">
                <a:solidFill>
                  <a:srgbClr val="191919"/>
                </a:solidFill>
                <a:latin typeface="Canva Sans Bold"/>
              </a:rPr>
              <a:t>Akash Verma</a:t>
            </a:r>
          </a:p>
          <a:p>
            <a:pPr algn="ctr">
              <a:lnSpc>
                <a:spcPts val="5066"/>
              </a:lnSpc>
            </a:pPr>
            <a:r>
              <a:rPr lang="en-US" sz="3618" spc="108">
                <a:solidFill>
                  <a:srgbClr val="191919"/>
                </a:solidFill>
                <a:latin typeface="Canva Sans Bold"/>
              </a:rPr>
              <a:t>Basant Bhagat</a:t>
            </a:r>
          </a:p>
          <a:p>
            <a:pPr algn="ctr">
              <a:lnSpc>
                <a:spcPts val="506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141591" y="1516008"/>
            <a:ext cx="6707816" cy="699559"/>
          </a:xfrm>
          <a:prstGeom prst="rect">
            <a:avLst/>
          </a:prstGeom>
        </p:spPr>
        <p:txBody>
          <a:bodyPr anchor="t" rtlCol="false" tIns="0" lIns="0" bIns="0" rIns="0">
            <a:spAutoFit/>
          </a:bodyPr>
          <a:lstStyle/>
          <a:p>
            <a:pPr algn="l">
              <a:lnSpc>
                <a:spcPts val="6104"/>
              </a:lnSpc>
            </a:pPr>
            <a:r>
              <a:rPr lang="en-US" sz="3052">
                <a:solidFill>
                  <a:srgbClr val="191919"/>
                </a:solidFill>
                <a:latin typeface="Clear Sans"/>
              </a:rPr>
              <a:t>Objective of Project</a:t>
            </a:r>
          </a:p>
        </p:txBody>
      </p:sp>
      <p:grpSp>
        <p:nvGrpSpPr>
          <p:cNvPr name="Group 3" id="3"/>
          <p:cNvGrpSpPr/>
          <p:nvPr/>
        </p:nvGrpSpPr>
        <p:grpSpPr>
          <a:xfrm rot="0">
            <a:off x="9144000" y="1595656"/>
            <a:ext cx="781695" cy="7816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92F0"/>
            </a:solidFill>
            <a:ln w="19050" cap="sq">
              <a:solidFill>
                <a:srgbClr val="000000"/>
              </a:solidFill>
              <a:prstDash val="solid"/>
              <a:miter/>
            </a:ln>
          </p:spPr>
        </p:sp>
        <p:sp>
          <p:nvSpPr>
            <p:cNvPr name="TextBox 5" id="5"/>
            <p:cNvSpPr txBox="true"/>
            <p:nvPr/>
          </p:nvSpPr>
          <p:spPr>
            <a:xfrm>
              <a:off x="76200" y="47625"/>
              <a:ext cx="660400" cy="688975"/>
            </a:xfrm>
            <a:prstGeom prst="rect">
              <a:avLst/>
            </a:prstGeom>
          </p:spPr>
          <p:txBody>
            <a:bodyPr anchor="ctr" rtlCol="false" tIns="44983" lIns="44983" bIns="44983" rIns="44983"/>
            <a:lstStyle/>
            <a:p>
              <a:pPr algn="ctr">
                <a:lnSpc>
                  <a:spcPts val="2659"/>
                </a:lnSpc>
              </a:pPr>
            </a:p>
          </p:txBody>
        </p:sp>
      </p:grpSp>
      <p:sp>
        <p:nvSpPr>
          <p:cNvPr name="TextBox 6" id="6"/>
          <p:cNvSpPr txBox="true"/>
          <p:nvPr/>
        </p:nvSpPr>
        <p:spPr>
          <a:xfrm rot="0">
            <a:off x="9422499" y="1523147"/>
            <a:ext cx="224696" cy="683541"/>
          </a:xfrm>
          <a:prstGeom prst="rect">
            <a:avLst/>
          </a:prstGeom>
        </p:spPr>
        <p:txBody>
          <a:bodyPr anchor="t" rtlCol="false" tIns="0" lIns="0" bIns="0" rIns="0">
            <a:spAutoFit/>
          </a:bodyPr>
          <a:lstStyle/>
          <a:p>
            <a:pPr algn="ctr">
              <a:lnSpc>
                <a:spcPts val="6044"/>
              </a:lnSpc>
              <a:spcBef>
                <a:spcPct val="0"/>
              </a:spcBef>
            </a:pPr>
            <a:r>
              <a:rPr lang="en-US" sz="3022">
                <a:solidFill>
                  <a:srgbClr val="191919"/>
                </a:solidFill>
                <a:latin typeface="Clear Sans"/>
              </a:rPr>
              <a:t>2</a:t>
            </a:r>
          </a:p>
        </p:txBody>
      </p:sp>
      <p:sp>
        <p:nvSpPr>
          <p:cNvPr name="TextBox 7" id="7"/>
          <p:cNvSpPr txBox="true"/>
          <p:nvPr/>
        </p:nvSpPr>
        <p:spPr>
          <a:xfrm rot="0">
            <a:off x="10141591" y="2552704"/>
            <a:ext cx="6707816" cy="699559"/>
          </a:xfrm>
          <a:prstGeom prst="rect">
            <a:avLst/>
          </a:prstGeom>
        </p:spPr>
        <p:txBody>
          <a:bodyPr anchor="t" rtlCol="false" tIns="0" lIns="0" bIns="0" rIns="0">
            <a:spAutoFit/>
          </a:bodyPr>
          <a:lstStyle/>
          <a:p>
            <a:pPr algn="l">
              <a:lnSpc>
                <a:spcPts val="6104"/>
              </a:lnSpc>
            </a:pPr>
            <a:r>
              <a:rPr lang="en-US" sz="3052">
                <a:solidFill>
                  <a:srgbClr val="191919"/>
                </a:solidFill>
                <a:latin typeface="Clear Sans"/>
              </a:rPr>
              <a:t> Literature survey</a:t>
            </a:r>
          </a:p>
        </p:txBody>
      </p:sp>
      <p:grpSp>
        <p:nvGrpSpPr>
          <p:cNvPr name="Group 8" id="8"/>
          <p:cNvGrpSpPr/>
          <p:nvPr/>
        </p:nvGrpSpPr>
        <p:grpSpPr>
          <a:xfrm rot="0">
            <a:off x="9144000" y="2632352"/>
            <a:ext cx="781695" cy="78169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92F0"/>
            </a:solidFill>
            <a:ln w="19050" cap="sq">
              <a:solidFill>
                <a:srgbClr val="000000"/>
              </a:solidFill>
              <a:prstDash val="solid"/>
              <a:miter/>
            </a:ln>
          </p:spPr>
        </p:sp>
        <p:sp>
          <p:nvSpPr>
            <p:cNvPr name="TextBox 10" id="10"/>
            <p:cNvSpPr txBox="true"/>
            <p:nvPr/>
          </p:nvSpPr>
          <p:spPr>
            <a:xfrm>
              <a:off x="76200" y="47625"/>
              <a:ext cx="660400" cy="688975"/>
            </a:xfrm>
            <a:prstGeom prst="rect">
              <a:avLst/>
            </a:prstGeom>
          </p:spPr>
          <p:txBody>
            <a:bodyPr anchor="ctr" rtlCol="false" tIns="44983" lIns="44983" bIns="44983" rIns="44983"/>
            <a:lstStyle/>
            <a:p>
              <a:pPr algn="ctr">
                <a:lnSpc>
                  <a:spcPts val="2659"/>
                </a:lnSpc>
              </a:pPr>
            </a:p>
          </p:txBody>
        </p:sp>
      </p:grpSp>
      <p:sp>
        <p:nvSpPr>
          <p:cNvPr name="TextBox 11" id="11"/>
          <p:cNvSpPr txBox="true"/>
          <p:nvPr/>
        </p:nvSpPr>
        <p:spPr>
          <a:xfrm rot="0">
            <a:off x="9422499" y="2559843"/>
            <a:ext cx="224696" cy="683541"/>
          </a:xfrm>
          <a:prstGeom prst="rect">
            <a:avLst/>
          </a:prstGeom>
        </p:spPr>
        <p:txBody>
          <a:bodyPr anchor="t" rtlCol="false" tIns="0" lIns="0" bIns="0" rIns="0">
            <a:spAutoFit/>
          </a:bodyPr>
          <a:lstStyle/>
          <a:p>
            <a:pPr algn="ctr">
              <a:lnSpc>
                <a:spcPts val="6044"/>
              </a:lnSpc>
              <a:spcBef>
                <a:spcPct val="0"/>
              </a:spcBef>
            </a:pPr>
            <a:r>
              <a:rPr lang="en-US" sz="3022">
                <a:solidFill>
                  <a:srgbClr val="191919"/>
                </a:solidFill>
                <a:latin typeface="Clear Sans"/>
              </a:rPr>
              <a:t>3</a:t>
            </a:r>
          </a:p>
        </p:txBody>
      </p:sp>
      <p:sp>
        <p:nvSpPr>
          <p:cNvPr name="TextBox 12" id="12"/>
          <p:cNvSpPr txBox="true"/>
          <p:nvPr/>
        </p:nvSpPr>
        <p:spPr>
          <a:xfrm rot="0">
            <a:off x="10141591" y="3589400"/>
            <a:ext cx="6707816" cy="699559"/>
          </a:xfrm>
          <a:prstGeom prst="rect">
            <a:avLst/>
          </a:prstGeom>
        </p:spPr>
        <p:txBody>
          <a:bodyPr anchor="t" rtlCol="false" tIns="0" lIns="0" bIns="0" rIns="0">
            <a:spAutoFit/>
          </a:bodyPr>
          <a:lstStyle/>
          <a:p>
            <a:pPr algn="l">
              <a:lnSpc>
                <a:spcPts val="6104"/>
              </a:lnSpc>
            </a:pPr>
            <a:r>
              <a:rPr lang="en-US" sz="3052">
                <a:solidFill>
                  <a:srgbClr val="191919"/>
                </a:solidFill>
                <a:latin typeface="Clear Sans"/>
              </a:rPr>
              <a:t>Problem Definition</a:t>
            </a:r>
          </a:p>
        </p:txBody>
      </p:sp>
      <p:grpSp>
        <p:nvGrpSpPr>
          <p:cNvPr name="Group 13" id="13"/>
          <p:cNvGrpSpPr/>
          <p:nvPr/>
        </p:nvGrpSpPr>
        <p:grpSpPr>
          <a:xfrm rot="0">
            <a:off x="9144000" y="3669048"/>
            <a:ext cx="781695" cy="78169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92F0"/>
            </a:solidFill>
            <a:ln w="19050" cap="sq">
              <a:solidFill>
                <a:srgbClr val="000000"/>
              </a:solidFill>
              <a:prstDash val="solid"/>
              <a:miter/>
            </a:ln>
          </p:spPr>
        </p:sp>
        <p:sp>
          <p:nvSpPr>
            <p:cNvPr name="TextBox 15" id="15"/>
            <p:cNvSpPr txBox="true"/>
            <p:nvPr/>
          </p:nvSpPr>
          <p:spPr>
            <a:xfrm>
              <a:off x="76200" y="47625"/>
              <a:ext cx="660400" cy="688975"/>
            </a:xfrm>
            <a:prstGeom prst="rect">
              <a:avLst/>
            </a:prstGeom>
          </p:spPr>
          <p:txBody>
            <a:bodyPr anchor="ctr" rtlCol="false" tIns="44983" lIns="44983" bIns="44983" rIns="44983"/>
            <a:lstStyle/>
            <a:p>
              <a:pPr algn="ctr">
                <a:lnSpc>
                  <a:spcPts val="2659"/>
                </a:lnSpc>
              </a:pPr>
            </a:p>
          </p:txBody>
        </p:sp>
      </p:grpSp>
      <p:sp>
        <p:nvSpPr>
          <p:cNvPr name="TextBox 16" id="16"/>
          <p:cNvSpPr txBox="true"/>
          <p:nvPr/>
        </p:nvSpPr>
        <p:spPr>
          <a:xfrm rot="0">
            <a:off x="9422499" y="3596539"/>
            <a:ext cx="224696" cy="683541"/>
          </a:xfrm>
          <a:prstGeom prst="rect">
            <a:avLst/>
          </a:prstGeom>
        </p:spPr>
        <p:txBody>
          <a:bodyPr anchor="t" rtlCol="false" tIns="0" lIns="0" bIns="0" rIns="0">
            <a:spAutoFit/>
          </a:bodyPr>
          <a:lstStyle/>
          <a:p>
            <a:pPr algn="ctr">
              <a:lnSpc>
                <a:spcPts val="6044"/>
              </a:lnSpc>
              <a:spcBef>
                <a:spcPct val="0"/>
              </a:spcBef>
            </a:pPr>
            <a:r>
              <a:rPr lang="en-US" sz="3022">
                <a:solidFill>
                  <a:srgbClr val="191919"/>
                </a:solidFill>
                <a:latin typeface="Clear Sans"/>
              </a:rPr>
              <a:t>4</a:t>
            </a:r>
          </a:p>
        </p:txBody>
      </p:sp>
      <p:sp>
        <p:nvSpPr>
          <p:cNvPr name="TextBox 17" id="17"/>
          <p:cNvSpPr txBox="true"/>
          <p:nvPr/>
        </p:nvSpPr>
        <p:spPr>
          <a:xfrm rot="0">
            <a:off x="10141591" y="4626096"/>
            <a:ext cx="6707816" cy="699559"/>
          </a:xfrm>
          <a:prstGeom prst="rect">
            <a:avLst/>
          </a:prstGeom>
        </p:spPr>
        <p:txBody>
          <a:bodyPr anchor="t" rtlCol="false" tIns="0" lIns="0" bIns="0" rIns="0">
            <a:spAutoFit/>
          </a:bodyPr>
          <a:lstStyle/>
          <a:p>
            <a:pPr algn="l">
              <a:lnSpc>
                <a:spcPts val="6104"/>
              </a:lnSpc>
            </a:pPr>
            <a:r>
              <a:rPr lang="en-US" sz="3052">
                <a:solidFill>
                  <a:srgbClr val="191919"/>
                </a:solidFill>
                <a:latin typeface="Clear Sans"/>
              </a:rPr>
              <a:t>Architecture </a:t>
            </a:r>
            <a:r>
              <a:rPr lang="en-US" sz="3052">
                <a:solidFill>
                  <a:srgbClr val="191919"/>
                </a:solidFill>
                <a:latin typeface="Clear Sans"/>
              </a:rPr>
              <a:t>of project</a:t>
            </a:r>
          </a:p>
        </p:txBody>
      </p:sp>
      <p:grpSp>
        <p:nvGrpSpPr>
          <p:cNvPr name="Group 18" id="18"/>
          <p:cNvGrpSpPr/>
          <p:nvPr/>
        </p:nvGrpSpPr>
        <p:grpSpPr>
          <a:xfrm rot="0">
            <a:off x="9144000" y="4705744"/>
            <a:ext cx="781695" cy="78169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92F0"/>
            </a:solidFill>
            <a:ln w="19050" cap="sq">
              <a:solidFill>
                <a:srgbClr val="000000"/>
              </a:solidFill>
              <a:prstDash val="solid"/>
              <a:miter/>
            </a:ln>
          </p:spPr>
        </p:sp>
        <p:sp>
          <p:nvSpPr>
            <p:cNvPr name="TextBox 20" id="20"/>
            <p:cNvSpPr txBox="true"/>
            <p:nvPr/>
          </p:nvSpPr>
          <p:spPr>
            <a:xfrm>
              <a:off x="76200" y="47625"/>
              <a:ext cx="660400" cy="688975"/>
            </a:xfrm>
            <a:prstGeom prst="rect">
              <a:avLst/>
            </a:prstGeom>
          </p:spPr>
          <p:txBody>
            <a:bodyPr anchor="ctr" rtlCol="false" tIns="44983" lIns="44983" bIns="44983" rIns="44983"/>
            <a:lstStyle/>
            <a:p>
              <a:pPr algn="ctr">
                <a:lnSpc>
                  <a:spcPts val="2659"/>
                </a:lnSpc>
              </a:pPr>
            </a:p>
          </p:txBody>
        </p:sp>
      </p:grpSp>
      <p:sp>
        <p:nvSpPr>
          <p:cNvPr name="TextBox 21" id="21"/>
          <p:cNvSpPr txBox="true"/>
          <p:nvPr/>
        </p:nvSpPr>
        <p:spPr>
          <a:xfrm rot="0">
            <a:off x="9422499" y="4633235"/>
            <a:ext cx="224696" cy="683541"/>
          </a:xfrm>
          <a:prstGeom prst="rect">
            <a:avLst/>
          </a:prstGeom>
        </p:spPr>
        <p:txBody>
          <a:bodyPr anchor="t" rtlCol="false" tIns="0" lIns="0" bIns="0" rIns="0">
            <a:spAutoFit/>
          </a:bodyPr>
          <a:lstStyle/>
          <a:p>
            <a:pPr algn="ctr">
              <a:lnSpc>
                <a:spcPts val="6044"/>
              </a:lnSpc>
              <a:spcBef>
                <a:spcPct val="0"/>
              </a:spcBef>
            </a:pPr>
            <a:r>
              <a:rPr lang="en-US" sz="3022">
                <a:solidFill>
                  <a:srgbClr val="191919"/>
                </a:solidFill>
                <a:latin typeface="Clear Sans"/>
              </a:rPr>
              <a:t>5</a:t>
            </a:r>
          </a:p>
        </p:txBody>
      </p:sp>
      <p:sp>
        <p:nvSpPr>
          <p:cNvPr name="TextBox 22" id="22"/>
          <p:cNvSpPr txBox="true"/>
          <p:nvPr/>
        </p:nvSpPr>
        <p:spPr>
          <a:xfrm rot="0">
            <a:off x="10141591" y="5662792"/>
            <a:ext cx="6707816" cy="699559"/>
          </a:xfrm>
          <a:prstGeom prst="rect">
            <a:avLst/>
          </a:prstGeom>
        </p:spPr>
        <p:txBody>
          <a:bodyPr anchor="t" rtlCol="false" tIns="0" lIns="0" bIns="0" rIns="0">
            <a:spAutoFit/>
          </a:bodyPr>
          <a:lstStyle/>
          <a:p>
            <a:pPr algn="l">
              <a:lnSpc>
                <a:spcPts val="6104"/>
              </a:lnSpc>
            </a:pPr>
            <a:r>
              <a:rPr lang="en-US" sz="3052">
                <a:solidFill>
                  <a:srgbClr val="191919"/>
                </a:solidFill>
                <a:latin typeface="Clear Sans"/>
              </a:rPr>
              <a:t> Applications</a:t>
            </a:r>
          </a:p>
        </p:txBody>
      </p:sp>
      <p:grpSp>
        <p:nvGrpSpPr>
          <p:cNvPr name="Group 23" id="23"/>
          <p:cNvGrpSpPr/>
          <p:nvPr/>
        </p:nvGrpSpPr>
        <p:grpSpPr>
          <a:xfrm rot="0">
            <a:off x="9144000" y="5742440"/>
            <a:ext cx="781695" cy="78169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92F0"/>
            </a:solidFill>
            <a:ln w="19050" cap="sq">
              <a:solidFill>
                <a:srgbClr val="000000"/>
              </a:solidFill>
              <a:prstDash val="solid"/>
              <a:miter/>
            </a:ln>
          </p:spPr>
        </p:sp>
        <p:sp>
          <p:nvSpPr>
            <p:cNvPr name="TextBox 25" id="25"/>
            <p:cNvSpPr txBox="true"/>
            <p:nvPr/>
          </p:nvSpPr>
          <p:spPr>
            <a:xfrm>
              <a:off x="76200" y="47625"/>
              <a:ext cx="660400" cy="688975"/>
            </a:xfrm>
            <a:prstGeom prst="rect">
              <a:avLst/>
            </a:prstGeom>
          </p:spPr>
          <p:txBody>
            <a:bodyPr anchor="ctr" rtlCol="false" tIns="44983" lIns="44983" bIns="44983" rIns="44983"/>
            <a:lstStyle/>
            <a:p>
              <a:pPr algn="ctr">
                <a:lnSpc>
                  <a:spcPts val="2659"/>
                </a:lnSpc>
              </a:pPr>
            </a:p>
          </p:txBody>
        </p:sp>
      </p:grpSp>
      <p:sp>
        <p:nvSpPr>
          <p:cNvPr name="TextBox 26" id="26"/>
          <p:cNvSpPr txBox="true"/>
          <p:nvPr/>
        </p:nvSpPr>
        <p:spPr>
          <a:xfrm rot="0">
            <a:off x="9422499" y="5669931"/>
            <a:ext cx="224696" cy="683541"/>
          </a:xfrm>
          <a:prstGeom prst="rect">
            <a:avLst/>
          </a:prstGeom>
        </p:spPr>
        <p:txBody>
          <a:bodyPr anchor="t" rtlCol="false" tIns="0" lIns="0" bIns="0" rIns="0">
            <a:spAutoFit/>
          </a:bodyPr>
          <a:lstStyle/>
          <a:p>
            <a:pPr algn="ctr">
              <a:lnSpc>
                <a:spcPts val="6044"/>
              </a:lnSpc>
              <a:spcBef>
                <a:spcPct val="0"/>
              </a:spcBef>
            </a:pPr>
            <a:r>
              <a:rPr lang="en-US" sz="3022">
                <a:solidFill>
                  <a:srgbClr val="191919"/>
                </a:solidFill>
                <a:latin typeface="Clear Sans"/>
              </a:rPr>
              <a:t>6</a:t>
            </a:r>
          </a:p>
        </p:txBody>
      </p:sp>
      <p:sp>
        <p:nvSpPr>
          <p:cNvPr name="TextBox 27" id="27"/>
          <p:cNvSpPr txBox="true"/>
          <p:nvPr/>
        </p:nvSpPr>
        <p:spPr>
          <a:xfrm rot="0">
            <a:off x="1531449" y="1799177"/>
            <a:ext cx="4186651" cy="876300"/>
          </a:xfrm>
          <a:prstGeom prst="rect">
            <a:avLst/>
          </a:prstGeom>
        </p:spPr>
        <p:txBody>
          <a:bodyPr anchor="t" rtlCol="false" tIns="0" lIns="0" bIns="0" rIns="0">
            <a:spAutoFit/>
          </a:bodyPr>
          <a:lstStyle/>
          <a:p>
            <a:pPr algn="ctr" marL="0" indent="0" lvl="0">
              <a:lnSpc>
                <a:spcPts val="6976"/>
              </a:lnSpc>
              <a:spcBef>
                <a:spcPct val="0"/>
              </a:spcBef>
            </a:pPr>
            <a:r>
              <a:rPr lang="en-US" sz="5813">
                <a:solidFill>
                  <a:srgbClr val="191919"/>
                </a:solidFill>
                <a:latin typeface="Halant Semi-Bold"/>
              </a:rPr>
              <a:t>Contents</a:t>
            </a:r>
          </a:p>
        </p:txBody>
      </p:sp>
      <p:sp>
        <p:nvSpPr>
          <p:cNvPr name="TextBox 28" id="28"/>
          <p:cNvSpPr txBox="true"/>
          <p:nvPr/>
        </p:nvSpPr>
        <p:spPr>
          <a:xfrm rot="0">
            <a:off x="10141591" y="6806295"/>
            <a:ext cx="6707816" cy="699559"/>
          </a:xfrm>
          <a:prstGeom prst="rect">
            <a:avLst/>
          </a:prstGeom>
        </p:spPr>
        <p:txBody>
          <a:bodyPr anchor="t" rtlCol="false" tIns="0" lIns="0" bIns="0" rIns="0">
            <a:spAutoFit/>
          </a:bodyPr>
          <a:lstStyle/>
          <a:p>
            <a:pPr algn="l">
              <a:lnSpc>
                <a:spcPts val="6104"/>
              </a:lnSpc>
            </a:pPr>
            <a:r>
              <a:rPr lang="en-US" sz="3052">
                <a:solidFill>
                  <a:srgbClr val="191919"/>
                </a:solidFill>
                <a:latin typeface="Clear Sans"/>
              </a:rPr>
              <a:t>Advantages</a:t>
            </a:r>
          </a:p>
        </p:txBody>
      </p:sp>
      <p:grpSp>
        <p:nvGrpSpPr>
          <p:cNvPr name="Group 29" id="29"/>
          <p:cNvGrpSpPr/>
          <p:nvPr/>
        </p:nvGrpSpPr>
        <p:grpSpPr>
          <a:xfrm rot="0">
            <a:off x="9144000" y="6781310"/>
            <a:ext cx="781695" cy="78169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92F0"/>
            </a:solidFill>
            <a:ln w="19050" cap="sq">
              <a:solidFill>
                <a:srgbClr val="000000"/>
              </a:solidFill>
              <a:prstDash val="solid"/>
              <a:miter/>
            </a:ln>
          </p:spPr>
        </p:sp>
        <p:sp>
          <p:nvSpPr>
            <p:cNvPr name="TextBox 31" id="31"/>
            <p:cNvSpPr txBox="true"/>
            <p:nvPr/>
          </p:nvSpPr>
          <p:spPr>
            <a:xfrm>
              <a:off x="76200" y="47625"/>
              <a:ext cx="660400" cy="688975"/>
            </a:xfrm>
            <a:prstGeom prst="rect">
              <a:avLst/>
            </a:prstGeom>
          </p:spPr>
          <p:txBody>
            <a:bodyPr anchor="ctr" rtlCol="false" tIns="44983" lIns="44983" bIns="44983" rIns="44983"/>
            <a:lstStyle/>
            <a:p>
              <a:pPr algn="ctr">
                <a:lnSpc>
                  <a:spcPts val="2659"/>
                </a:lnSpc>
              </a:pPr>
            </a:p>
          </p:txBody>
        </p:sp>
      </p:grpSp>
      <p:sp>
        <p:nvSpPr>
          <p:cNvPr name="TextBox 32" id="32"/>
          <p:cNvSpPr txBox="true"/>
          <p:nvPr/>
        </p:nvSpPr>
        <p:spPr>
          <a:xfrm rot="0">
            <a:off x="9422499" y="6708801"/>
            <a:ext cx="224696" cy="1445541"/>
          </a:xfrm>
          <a:prstGeom prst="rect">
            <a:avLst/>
          </a:prstGeom>
        </p:spPr>
        <p:txBody>
          <a:bodyPr anchor="t" rtlCol="false" tIns="0" lIns="0" bIns="0" rIns="0">
            <a:spAutoFit/>
          </a:bodyPr>
          <a:lstStyle/>
          <a:p>
            <a:pPr algn="ctr">
              <a:lnSpc>
                <a:spcPts val="6044"/>
              </a:lnSpc>
              <a:spcBef>
                <a:spcPct val="0"/>
              </a:spcBef>
            </a:pPr>
            <a:r>
              <a:rPr lang="en-US" sz="3022">
                <a:solidFill>
                  <a:srgbClr val="191919"/>
                </a:solidFill>
                <a:latin typeface="Clear Sans"/>
              </a:rPr>
              <a:t>7</a:t>
            </a:r>
            <a:r>
              <a:rPr lang="en-US" sz="3022">
                <a:solidFill>
                  <a:srgbClr val="191919"/>
                </a:solidFill>
                <a:latin typeface="Clear Sans"/>
              </a:rPr>
              <a:t>6</a:t>
            </a:r>
          </a:p>
        </p:txBody>
      </p:sp>
      <p:sp>
        <p:nvSpPr>
          <p:cNvPr name="TextBox 33" id="33"/>
          <p:cNvSpPr txBox="true"/>
          <p:nvPr/>
        </p:nvSpPr>
        <p:spPr>
          <a:xfrm rot="0">
            <a:off x="10141591" y="7740531"/>
            <a:ext cx="6707816" cy="699559"/>
          </a:xfrm>
          <a:prstGeom prst="rect">
            <a:avLst/>
          </a:prstGeom>
        </p:spPr>
        <p:txBody>
          <a:bodyPr anchor="t" rtlCol="false" tIns="0" lIns="0" bIns="0" rIns="0">
            <a:spAutoFit/>
          </a:bodyPr>
          <a:lstStyle/>
          <a:p>
            <a:pPr algn="l">
              <a:lnSpc>
                <a:spcPts val="6104"/>
              </a:lnSpc>
            </a:pPr>
            <a:r>
              <a:rPr lang="en-US" sz="3052">
                <a:solidFill>
                  <a:srgbClr val="191919"/>
                </a:solidFill>
                <a:latin typeface="Clear Sans"/>
              </a:rPr>
              <a:t>Conclusion</a:t>
            </a:r>
          </a:p>
        </p:txBody>
      </p:sp>
      <p:grpSp>
        <p:nvGrpSpPr>
          <p:cNvPr name="Group 34" id="34"/>
          <p:cNvGrpSpPr/>
          <p:nvPr/>
        </p:nvGrpSpPr>
        <p:grpSpPr>
          <a:xfrm rot="0">
            <a:off x="9144000" y="7820179"/>
            <a:ext cx="781695" cy="78169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92F0"/>
            </a:solidFill>
            <a:ln w="19050" cap="sq">
              <a:solidFill>
                <a:srgbClr val="000000"/>
              </a:solidFill>
              <a:prstDash val="solid"/>
              <a:miter/>
            </a:ln>
          </p:spPr>
        </p:sp>
        <p:sp>
          <p:nvSpPr>
            <p:cNvPr name="TextBox 36" id="36"/>
            <p:cNvSpPr txBox="true"/>
            <p:nvPr/>
          </p:nvSpPr>
          <p:spPr>
            <a:xfrm>
              <a:off x="76200" y="47625"/>
              <a:ext cx="660400" cy="688975"/>
            </a:xfrm>
            <a:prstGeom prst="rect">
              <a:avLst/>
            </a:prstGeom>
          </p:spPr>
          <p:txBody>
            <a:bodyPr anchor="ctr" rtlCol="false" tIns="44983" lIns="44983" bIns="44983" rIns="44983"/>
            <a:lstStyle/>
            <a:p>
              <a:pPr algn="ctr">
                <a:lnSpc>
                  <a:spcPts val="2659"/>
                </a:lnSpc>
              </a:pPr>
            </a:p>
          </p:txBody>
        </p:sp>
      </p:grpSp>
      <p:sp>
        <p:nvSpPr>
          <p:cNvPr name="TextBox 37" id="37"/>
          <p:cNvSpPr txBox="true"/>
          <p:nvPr/>
        </p:nvSpPr>
        <p:spPr>
          <a:xfrm rot="0">
            <a:off x="9422499" y="7747671"/>
            <a:ext cx="224696" cy="683541"/>
          </a:xfrm>
          <a:prstGeom prst="rect">
            <a:avLst/>
          </a:prstGeom>
        </p:spPr>
        <p:txBody>
          <a:bodyPr anchor="t" rtlCol="false" tIns="0" lIns="0" bIns="0" rIns="0">
            <a:spAutoFit/>
          </a:bodyPr>
          <a:lstStyle/>
          <a:p>
            <a:pPr algn="ctr">
              <a:lnSpc>
                <a:spcPts val="6044"/>
              </a:lnSpc>
              <a:spcBef>
                <a:spcPct val="0"/>
              </a:spcBef>
            </a:pPr>
            <a:r>
              <a:rPr lang="en-US" sz="3022">
                <a:solidFill>
                  <a:srgbClr val="191919"/>
                </a:solidFill>
                <a:latin typeface="Clear Sans"/>
              </a:rPr>
              <a:t>8</a:t>
            </a:r>
          </a:p>
        </p:txBody>
      </p:sp>
      <p:sp>
        <p:nvSpPr>
          <p:cNvPr name="Freeform 38" id="38"/>
          <p:cNvSpPr/>
          <p:nvPr/>
        </p:nvSpPr>
        <p:spPr>
          <a:xfrm flipH="false" flipV="false" rot="-5291458">
            <a:off x="-10463936" y="2025654"/>
            <a:ext cx="15191719" cy="15191719"/>
          </a:xfrm>
          <a:custGeom>
            <a:avLst/>
            <a:gdLst/>
            <a:ahLst/>
            <a:cxnLst/>
            <a:rect r="r" b="b" t="t" l="l"/>
            <a:pathLst>
              <a:path h="15191719" w="15191719">
                <a:moveTo>
                  <a:pt x="0" y="0"/>
                </a:moveTo>
                <a:lnTo>
                  <a:pt x="15191719" y="0"/>
                </a:lnTo>
                <a:lnTo>
                  <a:pt x="15191719" y="15191718"/>
                </a:lnTo>
                <a:lnTo>
                  <a:pt x="0" y="151917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9" id="39"/>
          <p:cNvPicPr>
            <a:picLocks noChangeAspect="true"/>
          </p:cNvPicPr>
          <p:nvPr/>
        </p:nvPicPr>
        <p:blipFill>
          <a:blip r:embed="rId4"/>
          <a:srcRect l="0" t="0" r="0" b="0"/>
          <a:stretch>
            <a:fillRect/>
          </a:stretch>
        </p:blipFill>
        <p:spPr>
          <a:xfrm flipH="false" flipV="false" rot="0">
            <a:off x="908484" y="3180717"/>
            <a:ext cx="6182867" cy="6363269"/>
          </a:xfrm>
          <a:prstGeom prst="rect">
            <a:avLst/>
          </a:prstGeom>
        </p:spPr>
      </p:pic>
      <p:pic>
        <p:nvPicPr>
          <p:cNvPr name="Picture 40" id="40"/>
          <p:cNvPicPr>
            <a:picLocks noChangeAspect="true"/>
          </p:cNvPicPr>
          <p:nvPr/>
        </p:nvPicPr>
        <p:blipFill>
          <a:blip r:embed="rId5"/>
          <a:srcRect l="0" t="0" r="0" b="0"/>
          <a:stretch>
            <a:fillRect/>
          </a:stretch>
        </p:blipFill>
        <p:spPr>
          <a:xfrm flipH="false" flipV="false" rot="0">
            <a:off x="1309986" y="3586456"/>
            <a:ext cx="5379863" cy="5551790"/>
          </a:xfrm>
          <a:prstGeom prst="rect">
            <a:avLst/>
          </a:prstGeom>
        </p:spPr>
      </p:pic>
      <p:sp>
        <p:nvSpPr>
          <p:cNvPr name="Freeform 41" id="41"/>
          <p:cNvSpPr/>
          <p:nvPr/>
        </p:nvSpPr>
        <p:spPr>
          <a:xfrm flipH="false" flipV="false" rot="-5291458">
            <a:off x="14539117" y="-8451833"/>
            <a:ext cx="15191719" cy="15191719"/>
          </a:xfrm>
          <a:custGeom>
            <a:avLst/>
            <a:gdLst/>
            <a:ahLst/>
            <a:cxnLst/>
            <a:rect r="r" b="b" t="t" l="l"/>
            <a:pathLst>
              <a:path h="15191719" w="15191719">
                <a:moveTo>
                  <a:pt x="0" y="0"/>
                </a:moveTo>
                <a:lnTo>
                  <a:pt x="15191718" y="0"/>
                </a:lnTo>
                <a:lnTo>
                  <a:pt x="15191718"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2" id="42"/>
          <p:cNvGrpSpPr/>
          <p:nvPr/>
        </p:nvGrpSpPr>
        <p:grpSpPr>
          <a:xfrm rot="0">
            <a:off x="9144000" y="637853"/>
            <a:ext cx="781695" cy="781695"/>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92F0"/>
            </a:solidFill>
            <a:ln w="19050" cap="sq">
              <a:solidFill>
                <a:srgbClr val="000000"/>
              </a:solidFill>
              <a:prstDash val="solid"/>
              <a:miter/>
            </a:ln>
          </p:spPr>
        </p:sp>
        <p:sp>
          <p:nvSpPr>
            <p:cNvPr name="TextBox 44" id="44"/>
            <p:cNvSpPr txBox="true"/>
            <p:nvPr/>
          </p:nvSpPr>
          <p:spPr>
            <a:xfrm>
              <a:off x="76200" y="47625"/>
              <a:ext cx="660400" cy="688975"/>
            </a:xfrm>
            <a:prstGeom prst="rect">
              <a:avLst/>
            </a:prstGeom>
          </p:spPr>
          <p:txBody>
            <a:bodyPr anchor="ctr" rtlCol="false" tIns="44983" lIns="44983" bIns="44983" rIns="44983"/>
            <a:lstStyle/>
            <a:p>
              <a:pPr algn="ctr">
                <a:lnSpc>
                  <a:spcPts val="2659"/>
                </a:lnSpc>
              </a:pPr>
              <a:r>
                <a:rPr lang="en-US" sz="1899">
                  <a:solidFill>
                    <a:srgbClr val="000000"/>
                  </a:solidFill>
                  <a:latin typeface="Clear Sans"/>
                </a:rPr>
                <a:t>1</a:t>
              </a:r>
            </a:p>
          </p:txBody>
        </p:sp>
      </p:grpSp>
      <p:sp>
        <p:nvSpPr>
          <p:cNvPr name="TextBox 45" id="45"/>
          <p:cNvSpPr txBox="true"/>
          <p:nvPr/>
        </p:nvSpPr>
        <p:spPr>
          <a:xfrm rot="0">
            <a:off x="10330191" y="760063"/>
            <a:ext cx="2685640" cy="449199"/>
          </a:xfrm>
          <a:prstGeom prst="rect">
            <a:avLst/>
          </a:prstGeom>
        </p:spPr>
        <p:txBody>
          <a:bodyPr anchor="t" rtlCol="false" tIns="0" lIns="0" bIns="0" rIns="0">
            <a:spAutoFit/>
          </a:bodyPr>
          <a:lstStyle/>
          <a:p>
            <a:pPr algn="ctr">
              <a:lnSpc>
                <a:spcPts val="3498"/>
              </a:lnSpc>
              <a:spcBef>
                <a:spcPct val="0"/>
              </a:spcBef>
            </a:pPr>
            <a:r>
              <a:rPr lang="en-US" sz="3300">
                <a:solidFill>
                  <a:srgbClr val="191919"/>
                </a:solidFill>
                <a:latin typeface="Clear Sans"/>
              </a:rPr>
              <a:t>Abstract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614286" y="1172438"/>
            <a:ext cx="8905436" cy="8550592"/>
          </a:xfrm>
          <a:prstGeom prst="rect">
            <a:avLst/>
          </a:prstGeom>
          <a:ln cap="sq">
            <a:noFill/>
            <a:prstDash val="solid"/>
          </a:ln>
        </p:spPr>
      </p:pic>
      <p:sp>
        <p:nvSpPr>
          <p:cNvPr name="TextBox 3" id="3"/>
          <p:cNvSpPr txBox="true"/>
          <p:nvPr/>
        </p:nvSpPr>
        <p:spPr>
          <a:xfrm rot="0">
            <a:off x="739857" y="925970"/>
            <a:ext cx="6522553" cy="1127154"/>
          </a:xfrm>
          <a:prstGeom prst="rect">
            <a:avLst/>
          </a:prstGeom>
        </p:spPr>
        <p:txBody>
          <a:bodyPr anchor="t" rtlCol="false" tIns="0" lIns="0" bIns="0" rIns="0">
            <a:spAutoFit/>
          </a:bodyPr>
          <a:lstStyle/>
          <a:p>
            <a:pPr>
              <a:lnSpc>
                <a:spcPts val="8799"/>
              </a:lnSpc>
            </a:pPr>
            <a:r>
              <a:rPr lang="en-US" sz="7999">
                <a:solidFill>
                  <a:srgbClr val="FFFFFF"/>
                </a:solidFill>
                <a:latin typeface="Halant Semi-Bold"/>
              </a:rPr>
              <a:t>Abstract</a:t>
            </a:r>
          </a:p>
        </p:txBody>
      </p:sp>
      <p:sp>
        <p:nvSpPr>
          <p:cNvPr name="TextBox 4" id="4"/>
          <p:cNvSpPr txBox="true"/>
          <p:nvPr/>
        </p:nvSpPr>
        <p:spPr>
          <a:xfrm rot="0">
            <a:off x="1028700" y="6739494"/>
            <a:ext cx="6522553" cy="409187"/>
          </a:xfrm>
          <a:prstGeom prst="rect">
            <a:avLst/>
          </a:prstGeom>
        </p:spPr>
        <p:txBody>
          <a:bodyPr anchor="t" rtlCol="false" tIns="0" lIns="0" bIns="0" rIns="0">
            <a:spAutoFit/>
          </a:bodyPr>
          <a:lstStyle/>
          <a:p>
            <a:pPr>
              <a:lnSpc>
                <a:spcPts val="3250"/>
              </a:lnSpc>
            </a:pPr>
          </a:p>
        </p:txBody>
      </p:sp>
      <p:pic>
        <p:nvPicPr>
          <p:cNvPr name="Picture 5" id="5"/>
          <p:cNvPicPr>
            <a:picLocks noChangeAspect="true"/>
          </p:cNvPicPr>
          <p:nvPr/>
        </p:nvPicPr>
        <p:blipFill>
          <a:blip r:embed="rId3"/>
          <a:srcRect l="0" t="0" r="0" b="0"/>
          <a:stretch>
            <a:fillRect/>
          </a:stretch>
        </p:blipFill>
        <p:spPr>
          <a:xfrm flipH="false" flipV="false" rot="0">
            <a:off x="9846008" y="1810558"/>
            <a:ext cx="8441992" cy="6665885"/>
          </a:xfrm>
          <a:prstGeom prst="rect">
            <a:avLst/>
          </a:prstGeom>
        </p:spPr>
      </p:pic>
      <p:sp>
        <p:nvSpPr>
          <p:cNvPr name="TextBox 6" id="6"/>
          <p:cNvSpPr txBox="true"/>
          <p:nvPr/>
        </p:nvSpPr>
        <p:spPr>
          <a:xfrm rot="0">
            <a:off x="484422" y="2951534"/>
            <a:ext cx="9753995" cy="3349181"/>
          </a:xfrm>
          <a:prstGeom prst="rect">
            <a:avLst/>
          </a:prstGeom>
        </p:spPr>
        <p:txBody>
          <a:bodyPr anchor="t" rtlCol="false" tIns="0" lIns="0" bIns="0" rIns="0">
            <a:spAutoFit/>
          </a:bodyPr>
          <a:lstStyle/>
          <a:p>
            <a:pPr>
              <a:lnSpc>
                <a:spcPts val="3759"/>
              </a:lnSpc>
              <a:spcBef>
                <a:spcPct val="0"/>
              </a:spcBef>
            </a:pPr>
            <a:r>
              <a:rPr lang="en-US" sz="3546">
                <a:solidFill>
                  <a:srgbClr val="FCFDFE"/>
                </a:solidFill>
                <a:latin typeface="Clear Sans"/>
              </a:rPr>
              <a:t>Food donation system is a process usually led by food donation organizations that are collecting food from businesses and individuals or from the ones with excess of goods, storage it, distribute it to the food banks and finally redirect it towards people in community that have a deficit of particular goods.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91458">
            <a:off x="-12037766" y="3976456"/>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62163">
            <a:off x="11475068" y="-3901192"/>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11576094" y="2204555"/>
            <a:ext cx="7261463" cy="747333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9760282" y="2883457"/>
            <a:ext cx="8527718" cy="4818161"/>
          </a:xfrm>
          <a:prstGeom prst="rect">
            <a:avLst/>
          </a:prstGeom>
        </p:spPr>
      </p:pic>
      <p:sp>
        <p:nvSpPr>
          <p:cNvPr name="TextBox 6" id="6"/>
          <p:cNvSpPr txBox="true"/>
          <p:nvPr/>
        </p:nvSpPr>
        <p:spPr>
          <a:xfrm rot="0">
            <a:off x="1028700" y="3244664"/>
            <a:ext cx="8321315" cy="3020193"/>
          </a:xfrm>
          <a:prstGeom prst="rect">
            <a:avLst/>
          </a:prstGeom>
        </p:spPr>
        <p:txBody>
          <a:bodyPr anchor="t" rtlCol="false" tIns="0" lIns="0" bIns="0" rIns="0">
            <a:spAutoFit/>
          </a:bodyPr>
          <a:lstStyle/>
          <a:p>
            <a:pPr>
              <a:lnSpc>
                <a:spcPts val="4064"/>
              </a:lnSpc>
            </a:pPr>
            <a:r>
              <a:rPr lang="en-US" sz="2709">
                <a:solidFill>
                  <a:srgbClr val="191919"/>
                </a:solidFill>
                <a:latin typeface="Clear Sans"/>
              </a:rPr>
              <a:t>The main objective of a Wastage Food Donation System is to **Reduce food waste** by efficiently redistributing surplus and edible food to individuals and families in need, thereby helping to alleviate hunger and promote sustainability.</a:t>
            </a:r>
          </a:p>
          <a:p>
            <a:pPr algn="l">
              <a:lnSpc>
                <a:spcPts val="4064"/>
              </a:lnSpc>
              <a:spcBef>
                <a:spcPct val="0"/>
              </a:spcBef>
            </a:pPr>
          </a:p>
        </p:txBody>
      </p:sp>
      <p:sp>
        <p:nvSpPr>
          <p:cNvPr name="TextBox 7" id="7"/>
          <p:cNvSpPr txBox="true"/>
          <p:nvPr/>
        </p:nvSpPr>
        <p:spPr>
          <a:xfrm rot="0">
            <a:off x="1028700" y="1152525"/>
            <a:ext cx="6118937" cy="1836539"/>
          </a:xfrm>
          <a:prstGeom prst="rect">
            <a:avLst/>
          </a:prstGeom>
        </p:spPr>
        <p:txBody>
          <a:bodyPr anchor="t" rtlCol="false" tIns="0" lIns="0" bIns="0" rIns="0">
            <a:spAutoFit/>
          </a:bodyPr>
          <a:lstStyle/>
          <a:p>
            <a:pPr marL="0" indent="0" lvl="0">
              <a:lnSpc>
                <a:spcPts val="7101"/>
              </a:lnSpc>
            </a:pPr>
            <a:r>
              <a:rPr lang="en-US" sz="7031">
                <a:solidFill>
                  <a:srgbClr val="191919"/>
                </a:solidFill>
                <a:latin typeface="Halant Semi-Bold"/>
              </a:rPr>
              <a:t>Objective of Project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3570322" y="2909043"/>
            <a:ext cx="7377957" cy="7377957"/>
          </a:xfrm>
          <a:custGeom>
            <a:avLst/>
            <a:gdLst/>
            <a:ahLst/>
            <a:cxnLst/>
            <a:rect r="r" b="b" t="t" l="l"/>
            <a:pathLst>
              <a:path h="7377957" w="7377957">
                <a:moveTo>
                  <a:pt x="0" y="0"/>
                </a:moveTo>
                <a:lnTo>
                  <a:pt x="7377956" y="0"/>
                </a:lnTo>
                <a:lnTo>
                  <a:pt x="7377956" y="7377957"/>
                </a:lnTo>
                <a:lnTo>
                  <a:pt x="0" y="7377957"/>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alphaModFix amt="30000"/>
            </a:blip>
            <a:stretch>
              <a:fillRect l="0" t="-11247" r="0" b="-22086"/>
            </a:stretch>
          </a:blipFill>
        </p:spPr>
      </p:sp>
      <p:sp>
        <p:nvSpPr>
          <p:cNvPr name="TextBox 4" id="4"/>
          <p:cNvSpPr txBox="true"/>
          <p:nvPr/>
        </p:nvSpPr>
        <p:spPr>
          <a:xfrm rot="0">
            <a:off x="445290" y="652378"/>
            <a:ext cx="10620702" cy="2858716"/>
          </a:xfrm>
          <a:prstGeom prst="rect">
            <a:avLst/>
          </a:prstGeom>
        </p:spPr>
        <p:txBody>
          <a:bodyPr anchor="t" rtlCol="false" tIns="0" lIns="0" bIns="0" rIns="0">
            <a:spAutoFit/>
          </a:bodyPr>
          <a:lstStyle/>
          <a:p>
            <a:pPr algn="ctr">
              <a:lnSpc>
                <a:spcPts val="7454"/>
              </a:lnSpc>
            </a:pPr>
            <a:r>
              <a:rPr lang="en-US" sz="7032">
                <a:solidFill>
                  <a:srgbClr val="246CC5"/>
                </a:solidFill>
                <a:latin typeface="Clear Sans Bold"/>
              </a:rPr>
              <a:t>India Is Experiencing An Alarming Rate Of Hunger</a:t>
            </a:r>
          </a:p>
          <a:p>
            <a:pPr algn="ctr">
              <a:lnSpc>
                <a:spcPts val="7454"/>
              </a:lnSpc>
              <a:spcBef>
                <a:spcPct val="0"/>
              </a:spcBef>
            </a:pPr>
          </a:p>
        </p:txBody>
      </p:sp>
      <p:sp>
        <p:nvSpPr>
          <p:cNvPr name="TextBox 5" id="5"/>
          <p:cNvSpPr txBox="true"/>
          <p:nvPr/>
        </p:nvSpPr>
        <p:spPr>
          <a:xfrm rot="0">
            <a:off x="692567" y="3187340"/>
            <a:ext cx="12184838" cy="1746249"/>
          </a:xfrm>
          <a:prstGeom prst="rect">
            <a:avLst/>
          </a:prstGeom>
        </p:spPr>
        <p:txBody>
          <a:bodyPr anchor="t" rtlCol="false" tIns="0" lIns="0" bIns="0" rIns="0">
            <a:spAutoFit/>
          </a:bodyPr>
          <a:lstStyle/>
          <a:p>
            <a:pPr algn="ctr">
              <a:lnSpc>
                <a:spcPts val="3500"/>
              </a:lnSpc>
            </a:pPr>
            <a:r>
              <a:rPr lang="en-US" sz="2500">
                <a:solidFill>
                  <a:srgbClr val="3878D3"/>
                </a:solidFill>
                <a:latin typeface="Canva Sans"/>
              </a:rPr>
              <a:t>Following a suo motu investigation into three deaths in a single family within six months in Bokaro in 2020, the Jharkhand High Court has questioned the state government regarding the "definition of hunger death" and the "actual number of hunger deaths," if any.</a:t>
            </a:r>
          </a:p>
        </p:txBody>
      </p:sp>
      <p:sp>
        <p:nvSpPr>
          <p:cNvPr name="TextBox 6" id="6"/>
          <p:cNvSpPr txBox="true"/>
          <p:nvPr/>
        </p:nvSpPr>
        <p:spPr>
          <a:xfrm rot="0">
            <a:off x="849109" y="6034640"/>
            <a:ext cx="12274291" cy="2072639"/>
          </a:xfrm>
          <a:prstGeom prst="rect">
            <a:avLst/>
          </a:prstGeom>
        </p:spPr>
        <p:txBody>
          <a:bodyPr anchor="t" rtlCol="false" tIns="0" lIns="0" bIns="0" rIns="0">
            <a:spAutoFit/>
          </a:bodyPr>
          <a:lstStyle/>
          <a:p>
            <a:pPr algn="ctr">
              <a:lnSpc>
                <a:spcPts val="3360"/>
              </a:lnSpc>
            </a:pPr>
            <a:r>
              <a:rPr lang="en-US" sz="2400">
                <a:solidFill>
                  <a:srgbClr val="3878D3"/>
                </a:solidFill>
                <a:latin typeface="Canva Sans"/>
              </a:rPr>
              <a:t>Bhukkhal Ghasi, 42, passed away in March 2020, and his daughter and son also passed away within the following six months. Experts in food security referred to these deaths as "hunger deaths," but the state denied it, claiming that all of them were caused by diseases. The matter became a PIL after it was brought to the court's attention. </a:t>
            </a:r>
          </a:p>
        </p:txBody>
      </p:sp>
      <p:pic>
        <p:nvPicPr>
          <p:cNvPr name="Picture 7" id="7"/>
          <p:cNvPicPr>
            <a:picLocks noChangeAspect="true"/>
          </p:cNvPicPr>
          <p:nvPr/>
        </p:nvPicPr>
        <p:blipFill>
          <a:blip r:embed="rId5"/>
          <a:srcRect l="0" t="0" r="0" b="0"/>
          <a:stretch>
            <a:fillRect/>
          </a:stretch>
        </p:blipFill>
        <p:spPr>
          <a:xfrm flipH="false" flipV="false" rot="0">
            <a:off x="12877405" y="5549731"/>
            <a:ext cx="5550663" cy="473726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04398" y="747163"/>
            <a:ext cx="12079205" cy="1732804"/>
            <a:chOff x="0" y="0"/>
            <a:chExt cx="2990362" cy="428978"/>
          </a:xfrm>
        </p:grpSpPr>
        <p:sp>
          <p:nvSpPr>
            <p:cNvPr name="Freeform 3" id="3"/>
            <p:cNvSpPr/>
            <p:nvPr/>
          </p:nvSpPr>
          <p:spPr>
            <a:xfrm flipH="false" flipV="false" rot="0">
              <a:off x="0" y="0"/>
              <a:ext cx="2990362" cy="428978"/>
            </a:xfrm>
            <a:custGeom>
              <a:avLst/>
              <a:gdLst/>
              <a:ahLst/>
              <a:cxnLst/>
              <a:rect r="r" b="b" t="t" l="l"/>
              <a:pathLst>
                <a:path h="428978" w="2990362">
                  <a:moveTo>
                    <a:pt x="203200" y="428978"/>
                  </a:moveTo>
                  <a:lnTo>
                    <a:pt x="2787162" y="428978"/>
                  </a:lnTo>
                  <a:lnTo>
                    <a:pt x="2990362" y="0"/>
                  </a:lnTo>
                  <a:lnTo>
                    <a:pt x="0" y="0"/>
                  </a:lnTo>
                  <a:lnTo>
                    <a:pt x="203200" y="428978"/>
                  </a:lnTo>
                  <a:close/>
                </a:path>
              </a:pathLst>
            </a:custGeom>
            <a:solidFill>
              <a:srgbClr val="0260B8"/>
            </a:solidFill>
          </p:spPr>
        </p:sp>
        <p:sp>
          <p:nvSpPr>
            <p:cNvPr name="TextBox 4" id="4"/>
            <p:cNvSpPr txBox="true"/>
            <p:nvPr/>
          </p:nvSpPr>
          <p:spPr>
            <a:xfrm>
              <a:off x="127000" y="19050"/>
              <a:ext cx="558800" cy="590550"/>
            </a:xfrm>
            <a:prstGeom prst="rect">
              <a:avLst/>
            </a:prstGeom>
          </p:spPr>
          <p:txBody>
            <a:bodyPr anchor="ctr" rtlCol="false" tIns="50800" lIns="50800" bIns="50800" rIns="50800"/>
            <a:lstStyle/>
            <a:p>
              <a:pPr algn="ctr">
                <a:lnSpc>
                  <a:spcPts val="2225"/>
                </a:lnSpc>
              </a:pPr>
            </a:p>
          </p:txBody>
        </p:sp>
      </p:grpSp>
      <p:grpSp>
        <p:nvGrpSpPr>
          <p:cNvPr name="Group 5" id="5"/>
          <p:cNvGrpSpPr/>
          <p:nvPr/>
        </p:nvGrpSpPr>
        <p:grpSpPr>
          <a:xfrm rot="0">
            <a:off x="4637951" y="9454077"/>
            <a:ext cx="8980273" cy="1276607"/>
            <a:chOff x="0" y="0"/>
            <a:chExt cx="2365175" cy="336226"/>
          </a:xfrm>
        </p:grpSpPr>
        <p:sp>
          <p:nvSpPr>
            <p:cNvPr name="Freeform 6" id="6"/>
            <p:cNvSpPr/>
            <p:nvPr/>
          </p:nvSpPr>
          <p:spPr>
            <a:xfrm flipH="false" flipV="false" rot="0">
              <a:off x="0" y="0"/>
              <a:ext cx="2365175" cy="336226"/>
            </a:xfrm>
            <a:custGeom>
              <a:avLst/>
              <a:gdLst/>
              <a:ahLst/>
              <a:cxnLst/>
              <a:rect r="r" b="b" t="t" l="l"/>
              <a:pathLst>
                <a:path h="336226" w="2365175">
                  <a:moveTo>
                    <a:pt x="203200" y="0"/>
                  </a:moveTo>
                  <a:lnTo>
                    <a:pt x="2161975" y="0"/>
                  </a:lnTo>
                  <a:lnTo>
                    <a:pt x="2365175" y="336226"/>
                  </a:lnTo>
                  <a:lnTo>
                    <a:pt x="0" y="336226"/>
                  </a:lnTo>
                  <a:lnTo>
                    <a:pt x="203200" y="0"/>
                  </a:lnTo>
                  <a:close/>
                </a:path>
              </a:pathLst>
            </a:custGeom>
            <a:solidFill>
              <a:srgbClr val="0260B8"/>
            </a:solidFill>
          </p:spPr>
        </p:sp>
        <p:sp>
          <p:nvSpPr>
            <p:cNvPr name="TextBox 7" id="7"/>
            <p:cNvSpPr txBox="true"/>
            <p:nvPr/>
          </p:nvSpPr>
          <p:spPr>
            <a:xfrm>
              <a:off x="127000" y="19050"/>
              <a:ext cx="558800" cy="590550"/>
            </a:xfrm>
            <a:prstGeom prst="rect">
              <a:avLst/>
            </a:prstGeom>
          </p:spPr>
          <p:txBody>
            <a:bodyPr anchor="ctr" rtlCol="false" tIns="50800" lIns="50800" bIns="50800" rIns="50800"/>
            <a:lstStyle/>
            <a:p>
              <a:pPr algn="ctr">
                <a:lnSpc>
                  <a:spcPts val="2225"/>
                </a:lnSpc>
              </a:pPr>
            </a:p>
          </p:txBody>
        </p:sp>
      </p:grpSp>
      <p:grpSp>
        <p:nvGrpSpPr>
          <p:cNvPr name="Group 8" id="8"/>
          <p:cNvGrpSpPr/>
          <p:nvPr/>
        </p:nvGrpSpPr>
        <p:grpSpPr>
          <a:xfrm rot="0">
            <a:off x="-202342" y="9986576"/>
            <a:ext cx="18692683" cy="657997"/>
            <a:chOff x="0" y="0"/>
            <a:chExt cx="4923176" cy="173300"/>
          </a:xfrm>
        </p:grpSpPr>
        <p:sp>
          <p:nvSpPr>
            <p:cNvPr name="Freeform 9" id="9"/>
            <p:cNvSpPr/>
            <p:nvPr/>
          </p:nvSpPr>
          <p:spPr>
            <a:xfrm flipH="false" flipV="false" rot="0">
              <a:off x="0" y="0"/>
              <a:ext cx="4923176" cy="173300"/>
            </a:xfrm>
            <a:custGeom>
              <a:avLst/>
              <a:gdLst/>
              <a:ahLst/>
              <a:cxnLst/>
              <a:rect r="r" b="b" t="t" l="l"/>
              <a:pathLst>
                <a:path h="173300" w="4923176">
                  <a:moveTo>
                    <a:pt x="0" y="0"/>
                  </a:moveTo>
                  <a:lnTo>
                    <a:pt x="4923176" y="0"/>
                  </a:lnTo>
                  <a:lnTo>
                    <a:pt x="4923176" y="173300"/>
                  </a:lnTo>
                  <a:lnTo>
                    <a:pt x="0" y="173300"/>
                  </a:lnTo>
                  <a:close/>
                </a:path>
              </a:pathLst>
            </a:custGeom>
            <a:solidFill>
              <a:srgbClr val="0260B8"/>
            </a:solidFill>
          </p:spPr>
        </p:sp>
        <p:sp>
          <p:nvSpPr>
            <p:cNvPr name="TextBox 10" id="10"/>
            <p:cNvSpPr txBox="true"/>
            <p:nvPr/>
          </p:nvSpPr>
          <p:spPr>
            <a:xfrm>
              <a:off x="0" y="19050"/>
              <a:ext cx="812800" cy="793750"/>
            </a:xfrm>
            <a:prstGeom prst="rect">
              <a:avLst/>
            </a:prstGeom>
          </p:spPr>
          <p:txBody>
            <a:bodyPr anchor="ctr" rtlCol="false" tIns="50800" lIns="50800" bIns="50800" rIns="50800"/>
            <a:lstStyle/>
            <a:p>
              <a:pPr algn="ctr">
                <a:lnSpc>
                  <a:spcPts val="2225"/>
                </a:lnSpc>
              </a:pPr>
            </a:p>
          </p:txBody>
        </p:sp>
      </p:grpSp>
      <p:grpSp>
        <p:nvGrpSpPr>
          <p:cNvPr name="Group 11" id="11"/>
          <p:cNvGrpSpPr/>
          <p:nvPr/>
        </p:nvGrpSpPr>
        <p:grpSpPr>
          <a:xfrm rot="0">
            <a:off x="15784675" y="8737799"/>
            <a:ext cx="5006650" cy="1644451"/>
            <a:chOff x="0" y="0"/>
            <a:chExt cx="812800" cy="266967"/>
          </a:xfrm>
        </p:grpSpPr>
        <p:sp>
          <p:nvSpPr>
            <p:cNvPr name="Freeform 12" id="12"/>
            <p:cNvSpPr/>
            <p:nvPr/>
          </p:nvSpPr>
          <p:spPr>
            <a:xfrm flipH="false" flipV="false" rot="0">
              <a:off x="0" y="0"/>
              <a:ext cx="812800" cy="266967"/>
            </a:xfrm>
            <a:custGeom>
              <a:avLst/>
              <a:gdLst/>
              <a:ahLst/>
              <a:cxnLst/>
              <a:rect r="r" b="b" t="t" l="l"/>
              <a:pathLst>
                <a:path h="266967" w="812800">
                  <a:moveTo>
                    <a:pt x="406400" y="0"/>
                  </a:moveTo>
                  <a:lnTo>
                    <a:pt x="812800" y="266967"/>
                  </a:lnTo>
                  <a:lnTo>
                    <a:pt x="0" y="266967"/>
                  </a:lnTo>
                  <a:lnTo>
                    <a:pt x="406400" y="0"/>
                  </a:lnTo>
                  <a:close/>
                </a:path>
              </a:pathLst>
            </a:custGeom>
            <a:solidFill>
              <a:srgbClr val="0260B8"/>
            </a:solidFill>
          </p:spPr>
        </p:sp>
        <p:sp>
          <p:nvSpPr>
            <p:cNvPr name="TextBox 13" id="13"/>
            <p:cNvSpPr txBox="true"/>
            <p:nvPr/>
          </p:nvSpPr>
          <p:spPr>
            <a:xfrm>
              <a:off x="127000" y="349250"/>
              <a:ext cx="558800" cy="311150"/>
            </a:xfrm>
            <a:prstGeom prst="rect">
              <a:avLst/>
            </a:prstGeom>
          </p:spPr>
          <p:txBody>
            <a:bodyPr anchor="ctr" rtlCol="false" tIns="50800" lIns="50800" bIns="50800" rIns="50800"/>
            <a:lstStyle/>
            <a:p>
              <a:pPr algn="ctr">
                <a:lnSpc>
                  <a:spcPts val="2225"/>
                </a:lnSpc>
              </a:pPr>
            </a:p>
          </p:txBody>
        </p:sp>
      </p:grpSp>
      <p:grpSp>
        <p:nvGrpSpPr>
          <p:cNvPr name="Group 14" id="14"/>
          <p:cNvGrpSpPr/>
          <p:nvPr/>
        </p:nvGrpSpPr>
        <p:grpSpPr>
          <a:xfrm rot="0">
            <a:off x="-2503325" y="8859070"/>
            <a:ext cx="5006650" cy="1644451"/>
            <a:chOff x="0" y="0"/>
            <a:chExt cx="812800" cy="266967"/>
          </a:xfrm>
        </p:grpSpPr>
        <p:sp>
          <p:nvSpPr>
            <p:cNvPr name="Freeform 15" id="15"/>
            <p:cNvSpPr/>
            <p:nvPr/>
          </p:nvSpPr>
          <p:spPr>
            <a:xfrm flipH="false" flipV="false" rot="0">
              <a:off x="0" y="0"/>
              <a:ext cx="812800" cy="266967"/>
            </a:xfrm>
            <a:custGeom>
              <a:avLst/>
              <a:gdLst/>
              <a:ahLst/>
              <a:cxnLst/>
              <a:rect r="r" b="b" t="t" l="l"/>
              <a:pathLst>
                <a:path h="266967" w="812800">
                  <a:moveTo>
                    <a:pt x="406400" y="0"/>
                  </a:moveTo>
                  <a:lnTo>
                    <a:pt x="812800" y="266967"/>
                  </a:lnTo>
                  <a:lnTo>
                    <a:pt x="0" y="266967"/>
                  </a:lnTo>
                  <a:lnTo>
                    <a:pt x="406400" y="0"/>
                  </a:lnTo>
                  <a:close/>
                </a:path>
              </a:pathLst>
            </a:custGeom>
            <a:solidFill>
              <a:srgbClr val="0260B8"/>
            </a:solidFill>
          </p:spPr>
        </p:sp>
        <p:sp>
          <p:nvSpPr>
            <p:cNvPr name="TextBox 16" id="16"/>
            <p:cNvSpPr txBox="true"/>
            <p:nvPr/>
          </p:nvSpPr>
          <p:spPr>
            <a:xfrm>
              <a:off x="127000" y="349250"/>
              <a:ext cx="558800" cy="311150"/>
            </a:xfrm>
            <a:prstGeom prst="rect">
              <a:avLst/>
            </a:prstGeom>
          </p:spPr>
          <p:txBody>
            <a:bodyPr anchor="ctr" rtlCol="false" tIns="50800" lIns="50800" bIns="50800" rIns="50800"/>
            <a:lstStyle/>
            <a:p>
              <a:pPr algn="ctr">
                <a:lnSpc>
                  <a:spcPts val="2225"/>
                </a:lnSpc>
              </a:pPr>
            </a:p>
          </p:txBody>
        </p:sp>
      </p:grpSp>
      <p:grpSp>
        <p:nvGrpSpPr>
          <p:cNvPr name="Group 17" id="17"/>
          <p:cNvGrpSpPr/>
          <p:nvPr/>
        </p:nvGrpSpPr>
        <p:grpSpPr>
          <a:xfrm rot="-10800000">
            <a:off x="-202342" y="-340835"/>
            <a:ext cx="18692683" cy="657997"/>
            <a:chOff x="0" y="0"/>
            <a:chExt cx="4923176" cy="173300"/>
          </a:xfrm>
        </p:grpSpPr>
        <p:sp>
          <p:nvSpPr>
            <p:cNvPr name="Freeform 18" id="18"/>
            <p:cNvSpPr/>
            <p:nvPr/>
          </p:nvSpPr>
          <p:spPr>
            <a:xfrm flipH="false" flipV="false" rot="0">
              <a:off x="0" y="0"/>
              <a:ext cx="4923176" cy="173300"/>
            </a:xfrm>
            <a:custGeom>
              <a:avLst/>
              <a:gdLst/>
              <a:ahLst/>
              <a:cxnLst/>
              <a:rect r="r" b="b" t="t" l="l"/>
              <a:pathLst>
                <a:path h="173300" w="4923176">
                  <a:moveTo>
                    <a:pt x="0" y="0"/>
                  </a:moveTo>
                  <a:lnTo>
                    <a:pt x="4923176" y="0"/>
                  </a:lnTo>
                  <a:lnTo>
                    <a:pt x="4923176" y="173300"/>
                  </a:lnTo>
                  <a:lnTo>
                    <a:pt x="0" y="173300"/>
                  </a:lnTo>
                  <a:close/>
                </a:path>
              </a:pathLst>
            </a:custGeom>
            <a:solidFill>
              <a:srgbClr val="0260B8"/>
            </a:solidFill>
          </p:spPr>
        </p:sp>
        <p:sp>
          <p:nvSpPr>
            <p:cNvPr name="TextBox 19" id="19"/>
            <p:cNvSpPr txBox="true"/>
            <p:nvPr/>
          </p:nvSpPr>
          <p:spPr>
            <a:xfrm>
              <a:off x="0" y="19050"/>
              <a:ext cx="812800" cy="793750"/>
            </a:xfrm>
            <a:prstGeom prst="rect">
              <a:avLst/>
            </a:prstGeom>
          </p:spPr>
          <p:txBody>
            <a:bodyPr anchor="ctr" rtlCol="false" tIns="50800" lIns="50800" bIns="50800" rIns="50800"/>
            <a:lstStyle/>
            <a:p>
              <a:pPr algn="ctr">
                <a:lnSpc>
                  <a:spcPts val="2225"/>
                </a:lnSpc>
              </a:pPr>
            </a:p>
          </p:txBody>
        </p:sp>
      </p:grpSp>
      <p:grpSp>
        <p:nvGrpSpPr>
          <p:cNvPr name="Group 20" id="20"/>
          <p:cNvGrpSpPr/>
          <p:nvPr/>
        </p:nvGrpSpPr>
        <p:grpSpPr>
          <a:xfrm rot="-10800000">
            <a:off x="-2503325" y="-78511"/>
            <a:ext cx="5006650" cy="1644451"/>
            <a:chOff x="0" y="0"/>
            <a:chExt cx="812800" cy="266967"/>
          </a:xfrm>
        </p:grpSpPr>
        <p:sp>
          <p:nvSpPr>
            <p:cNvPr name="Freeform 21" id="21"/>
            <p:cNvSpPr/>
            <p:nvPr/>
          </p:nvSpPr>
          <p:spPr>
            <a:xfrm flipH="false" flipV="false" rot="0">
              <a:off x="0" y="0"/>
              <a:ext cx="812800" cy="266967"/>
            </a:xfrm>
            <a:custGeom>
              <a:avLst/>
              <a:gdLst/>
              <a:ahLst/>
              <a:cxnLst/>
              <a:rect r="r" b="b" t="t" l="l"/>
              <a:pathLst>
                <a:path h="266967" w="812800">
                  <a:moveTo>
                    <a:pt x="406400" y="0"/>
                  </a:moveTo>
                  <a:lnTo>
                    <a:pt x="812800" y="266967"/>
                  </a:lnTo>
                  <a:lnTo>
                    <a:pt x="0" y="266967"/>
                  </a:lnTo>
                  <a:lnTo>
                    <a:pt x="406400" y="0"/>
                  </a:lnTo>
                  <a:close/>
                </a:path>
              </a:pathLst>
            </a:custGeom>
            <a:solidFill>
              <a:srgbClr val="0260B8"/>
            </a:solidFill>
          </p:spPr>
        </p:sp>
        <p:sp>
          <p:nvSpPr>
            <p:cNvPr name="TextBox 22" id="22"/>
            <p:cNvSpPr txBox="true"/>
            <p:nvPr/>
          </p:nvSpPr>
          <p:spPr>
            <a:xfrm>
              <a:off x="127000" y="349250"/>
              <a:ext cx="558800" cy="311150"/>
            </a:xfrm>
            <a:prstGeom prst="rect">
              <a:avLst/>
            </a:prstGeom>
          </p:spPr>
          <p:txBody>
            <a:bodyPr anchor="ctr" rtlCol="false" tIns="50800" lIns="50800" bIns="50800" rIns="50800"/>
            <a:lstStyle/>
            <a:p>
              <a:pPr algn="ctr">
                <a:lnSpc>
                  <a:spcPts val="2225"/>
                </a:lnSpc>
              </a:pPr>
            </a:p>
          </p:txBody>
        </p:sp>
      </p:grpSp>
      <p:grpSp>
        <p:nvGrpSpPr>
          <p:cNvPr name="Group 23" id="23"/>
          <p:cNvGrpSpPr/>
          <p:nvPr/>
        </p:nvGrpSpPr>
        <p:grpSpPr>
          <a:xfrm rot="-10800000">
            <a:off x="15784675" y="-78511"/>
            <a:ext cx="5006650" cy="1644451"/>
            <a:chOff x="0" y="0"/>
            <a:chExt cx="812800" cy="266967"/>
          </a:xfrm>
        </p:grpSpPr>
        <p:sp>
          <p:nvSpPr>
            <p:cNvPr name="Freeform 24" id="24"/>
            <p:cNvSpPr/>
            <p:nvPr/>
          </p:nvSpPr>
          <p:spPr>
            <a:xfrm flipH="false" flipV="false" rot="0">
              <a:off x="0" y="0"/>
              <a:ext cx="812800" cy="266967"/>
            </a:xfrm>
            <a:custGeom>
              <a:avLst/>
              <a:gdLst/>
              <a:ahLst/>
              <a:cxnLst/>
              <a:rect r="r" b="b" t="t" l="l"/>
              <a:pathLst>
                <a:path h="266967" w="812800">
                  <a:moveTo>
                    <a:pt x="406400" y="0"/>
                  </a:moveTo>
                  <a:lnTo>
                    <a:pt x="812800" y="266967"/>
                  </a:lnTo>
                  <a:lnTo>
                    <a:pt x="0" y="266967"/>
                  </a:lnTo>
                  <a:lnTo>
                    <a:pt x="406400" y="0"/>
                  </a:lnTo>
                  <a:close/>
                </a:path>
              </a:pathLst>
            </a:custGeom>
            <a:solidFill>
              <a:srgbClr val="0260B8"/>
            </a:solidFill>
          </p:spPr>
        </p:sp>
        <p:sp>
          <p:nvSpPr>
            <p:cNvPr name="TextBox 25" id="25"/>
            <p:cNvSpPr txBox="true"/>
            <p:nvPr/>
          </p:nvSpPr>
          <p:spPr>
            <a:xfrm>
              <a:off x="127000" y="349250"/>
              <a:ext cx="558800" cy="311150"/>
            </a:xfrm>
            <a:prstGeom prst="rect">
              <a:avLst/>
            </a:prstGeom>
          </p:spPr>
          <p:txBody>
            <a:bodyPr anchor="ctr" rtlCol="false" tIns="50800" lIns="50800" bIns="50800" rIns="50800"/>
            <a:lstStyle/>
            <a:p>
              <a:pPr algn="ctr">
                <a:lnSpc>
                  <a:spcPts val="2225"/>
                </a:lnSpc>
              </a:pPr>
            </a:p>
          </p:txBody>
        </p:sp>
      </p:grpSp>
      <p:grpSp>
        <p:nvGrpSpPr>
          <p:cNvPr name="Group 26" id="26"/>
          <p:cNvGrpSpPr/>
          <p:nvPr/>
        </p:nvGrpSpPr>
        <p:grpSpPr>
          <a:xfrm rot="0">
            <a:off x="7600950" y="-78511"/>
            <a:ext cx="3086100" cy="1107211"/>
            <a:chOff x="0" y="0"/>
            <a:chExt cx="812800" cy="291611"/>
          </a:xfrm>
        </p:grpSpPr>
        <p:sp>
          <p:nvSpPr>
            <p:cNvPr name="Freeform 27" id="27"/>
            <p:cNvSpPr/>
            <p:nvPr/>
          </p:nvSpPr>
          <p:spPr>
            <a:xfrm flipH="false" flipV="false" rot="0">
              <a:off x="0" y="0"/>
              <a:ext cx="812800" cy="291611"/>
            </a:xfrm>
            <a:custGeom>
              <a:avLst/>
              <a:gdLst/>
              <a:ahLst/>
              <a:cxnLst/>
              <a:rect r="r" b="b" t="t" l="l"/>
              <a:pathLst>
                <a:path h="291611" w="812800">
                  <a:moveTo>
                    <a:pt x="406400" y="291611"/>
                  </a:moveTo>
                  <a:lnTo>
                    <a:pt x="812800" y="0"/>
                  </a:lnTo>
                  <a:lnTo>
                    <a:pt x="0" y="0"/>
                  </a:lnTo>
                  <a:lnTo>
                    <a:pt x="406400" y="291611"/>
                  </a:lnTo>
                  <a:close/>
                </a:path>
              </a:pathLst>
            </a:custGeom>
            <a:solidFill>
              <a:srgbClr val="0260B8"/>
            </a:solidFill>
          </p:spPr>
        </p:sp>
        <p:sp>
          <p:nvSpPr>
            <p:cNvPr name="TextBox 28" id="28"/>
            <p:cNvSpPr txBox="true"/>
            <p:nvPr/>
          </p:nvSpPr>
          <p:spPr>
            <a:xfrm>
              <a:off x="127000" y="69850"/>
              <a:ext cx="558800" cy="311150"/>
            </a:xfrm>
            <a:prstGeom prst="rect">
              <a:avLst/>
            </a:prstGeom>
          </p:spPr>
          <p:txBody>
            <a:bodyPr anchor="ctr" rtlCol="false" tIns="50800" lIns="50800" bIns="50800" rIns="50800"/>
            <a:lstStyle/>
            <a:p>
              <a:pPr algn="ctr">
                <a:lnSpc>
                  <a:spcPts val="2225"/>
                </a:lnSpc>
              </a:pPr>
            </a:p>
          </p:txBody>
        </p:sp>
      </p:grpSp>
      <p:sp>
        <p:nvSpPr>
          <p:cNvPr name="TextBox 29" id="29"/>
          <p:cNvSpPr txBox="true"/>
          <p:nvPr/>
        </p:nvSpPr>
        <p:spPr>
          <a:xfrm rot="0">
            <a:off x="4367647" y="1036023"/>
            <a:ext cx="8288096" cy="819150"/>
          </a:xfrm>
          <a:prstGeom prst="rect">
            <a:avLst/>
          </a:prstGeom>
        </p:spPr>
        <p:txBody>
          <a:bodyPr anchor="t" rtlCol="false" tIns="0" lIns="0" bIns="0" rIns="0">
            <a:spAutoFit/>
          </a:bodyPr>
          <a:lstStyle/>
          <a:p>
            <a:pPr algn="ctr">
              <a:lnSpc>
                <a:spcPts val="6503"/>
              </a:lnSpc>
            </a:pPr>
            <a:r>
              <a:rPr lang="en-US" sz="5419">
                <a:solidFill>
                  <a:srgbClr val="FFFFFF"/>
                </a:solidFill>
                <a:latin typeface="Halant Semi-Bold"/>
              </a:rPr>
              <a:t> </a:t>
            </a:r>
            <a:r>
              <a:rPr lang="en-US" sz="5419">
                <a:solidFill>
                  <a:srgbClr val="FFFFFF"/>
                </a:solidFill>
                <a:latin typeface="Halant Semi-Bold"/>
              </a:rPr>
              <a:t>Literature survey</a:t>
            </a:r>
          </a:p>
        </p:txBody>
      </p:sp>
      <p:sp>
        <p:nvSpPr>
          <p:cNvPr name="AutoShape 30" id="30"/>
          <p:cNvSpPr/>
          <p:nvPr/>
        </p:nvSpPr>
        <p:spPr>
          <a:xfrm flipV="true">
            <a:off x="2452282" y="6449110"/>
            <a:ext cx="13411746" cy="22897"/>
          </a:xfrm>
          <a:prstGeom prst="line">
            <a:avLst/>
          </a:prstGeom>
          <a:ln cap="flat" w="19050">
            <a:solidFill>
              <a:srgbClr val="3878D3"/>
            </a:solidFill>
            <a:prstDash val="solid"/>
            <a:headEnd type="none" len="sm" w="sm"/>
            <a:tailEnd type="none" len="sm" w="sm"/>
          </a:ln>
        </p:spPr>
      </p:sp>
      <p:sp>
        <p:nvSpPr>
          <p:cNvPr name="TextBox 31" id="31"/>
          <p:cNvSpPr txBox="true"/>
          <p:nvPr/>
        </p:nvSpPr>
        <p:spPr>
          <a:xfrm rot="0">
            <a:off x="2724600" y="3170470"/>
            <a:ext cx="2905466" cy="324952"/>
          </a:xfrm>
          <a:prstGeom prst="rect">
            <a:avLst/>
          </a:prstGeom>
        </p:spPr>
        <p:txBody>
          <a:bodyPr anchor="t" rtlCol="false" tIns="0" lIns="0" bIns="0" rIns="0">
            <a:spAutoFit/>
          </a:bodyPr>
          <a:lstStyle/>
          <a:p>
            <a:pPr algn="ctr">
              <a:lnSpc>
                <a:spcPts val="2762"/>
              </a:lnSpc>
            </a:pPr>
            <a:r>
              <a:rPr lang="en-US" sz="1972" spc="59">
                <a:solidFill>
                  <a:srgbClr val="191919"/>
                </a:solidFill>
                <a:latin typeface="Clear Sans"/>
              </a:rPr>
              <a:t>Title</a:t>
            </a:r>
          </a:p>
        </p:txBody>
      </p:sp>
      <p:sp>
        <p:nvSpPr>
          <p:cNvPr name="TextBox 32" id="32"/>
          <p:cNvSpPr txBox="true"/>
          <p:nvPr/>
        </p:nvSpPr>
        <p:spPr>
          <a:xfrm rot="0">
            <a:off x="9384264" y="3170490"/>
            <a:ext cx="2905466" cy="324911"/>
          </a:xfrm>
          <a:prstGeom prst="rect">
            <a:avLst/>
          </a:prstGeom>
        </p:spPr>
        <p:txBody>
          <a:bodyPr anchor="t" rtlCol="false" tIns="0" lIns="0" bIns="0" rIns="0">
            <a:spAutoFit/>
          </a:bodyPr>
          <a:lstStyle/>
          <a:p>
            <a:pPr algn="ctr">
              <a:lnSpc>
                <a:spcPts val="2762"/>
              </a:lnSpc>
            </a:pPr>
            <a:r>
              <a:rPr lang="en-US" sz="1972" spc="59">
                <a:solidFill>
                  <a:srgbClr val="191919"/>
                </a:solidFill>
                <a:latin typeface="Clear Sans"/>
              </a:rPr>
              <a:t>Description</a:t>
            </a:r>
          </a:p>
        </p:txBody>
      </p:sp>
      <p:sp>
        <p:nvSpPr>
          <p:cNvPr name="AutoShape 33" id="33"/>
          <p:cNvSpPr/>
          <p:nvPr/>
        </p:nvSpPr>
        <p:spPr>
          <a:xfrm>
            <a:off x="5842249" y="3003851"/>
            <a:ext cx="0" cy="3468155"/>
          </a:xfrm>
          <a:prstGeom prst="line">
            <a:avLst/>
          </a:prstGeom>
          <a:ln cap="flat" w="19050">
            <a:solidFill>
              <a:srgbClr val="3878D3"/>
            </a:solidFill>
            <a:prstDash val="solid"/>
            <a:headEnd type="none" len="sm" w="sm"/>
            <a:tailEnd type="none" len="sm" w="sm"/>
          </a:ln>
        </p:spPr>
      </p:sp>
      <p:sp>
        <p:nvSpPr>
          <p:cNvPr name="AutoShape 34" id="34"/>
          <p:cNvSpPr/>
          <p:nvPr/>
        </p:nvSpPr>
        <p:spPr>
          <a:xfrm flipH="true">
            <a:off x="2392146" y="2799292"/>
            <a:ext cx="120270" cy="5938314"/>
          </a:xfrm>
          <a:prstGeom prst="line">
            <a:avLst/>
          </a:prstGeom>
          <a:ln cap="flat" w="19050">
            <a:solidFill>
              <a:srgbClr val="3878D3"/>
            </a:solidFill>
            <a:prstDash val="solid"/>
            <a:headEnd type="none" len="sm" w="sm"/>
            <a:tailEnd type="none" len="sm" w="sm"/>
          </a:ln>
        </p:spPr>
      </p:sp>
      <p:sp>
        <p:nvSpPr>
          <p:cNvPr name="AutoShape 35" id="35"/>
          <p:cNvSpPr/>
          <p:nvPr/>
        </p:nvSpPr>
        <p:spPr>
          <a:xfrm>
            <a:off x="2521226" y="3012660"/>
            <a:ext cx="9971879" cy="0"/>
          </a:xfrm>
          <a:prstGeom prst="line">
            <a:avLst/>
          </a:prstGeom>
          <a:ln cap="flat" w="19050">
            <a:solidFill>
              <a:srgbClr val="3878D3"/>
            </a:solidFill>
            <a:prstDash val="solid"/>
            <a:headEnd type="none" len="sm" w="sm"/>
            <a:tailEnd type="none" len="sm" w="sm"/>
          </a:ln>
        </p:spPr>
      </p:sp>
      <p:sp>
        <p:nvSpPr>
          <p:cNvPr name="AutoShape 36" id="36"/>
          <p:cNvSpPr/>
          <p:nvPr/>
        </p:nvSpPr>
        <p:spPr>
          <a:xfrm>
            <a:off x="2521226" y="3681807"/>
            <a:ext cx="9971879" cy="0"/>
          </a:xfrm>
          <a:prstGeom prst="line">
            <a:avLst/>
          </a:prstGeom>
          <a:ln cap="flat" w="19050">
            <a:solidFill>
              <a:srgbClr val="3878D3"/>
            </a:solidFill>
            <a:prstDash val="solid"/>
            <a:headEnd type="none" len="sm" w="sm"/>
            <a:tailEnd type="none" len="sm" w="sm"/>
          </a:ln>
        </p:spPr>
      </p:sp>
      <p:sp>
        <p:nvSpPr>
          <p:cNvPr name="AutoShape 37" id="37"/>
          <p:cNvSpPr/>
          <p:nvPr/>
        </p:nvSpPr>
        <p:spPr>
          <a:xfrm>
            <a:off x="9172081" y="3003851"/>
            <a:ext cx="0" cy="3468155"/>
          </a:xfrm>
          <a:prstGeom prst="line">
            <a:avLst/>
          </a:prstGeom>
          <a:ln cap="flat" w="19050">
            <a:solidFill>
              <a:srgbClr val="3878D3"/>
            </a:solidFill>
            <a:prstDash val="solid"/>
            <a:headEnd type="none" len="sm" w="sm"/>
            <a:tailEnd type="none" len="sm" w="sm"/>
          </a:ln>
        </p:spPr>
      </p:sp>
      <p:sp>
        <p:nvSpPr>
          <p:cNvPr name="AutoShape 38" id="38"/>
          <p:cNvSpPr/>
          <p:nvPr/>
        </p:nvSpPr>
        <p:spPr>
          <a:xfrm>
            <a:off x="12501914" y="3003851"/>
            <a:ext cx="0" cy="3468155"/>
          </a:xfrm>
          <a:prstGeom prst="line">
            <a:avLst/>
          </a:prstGeom>
          <a:ln cap="flat" w="19050">
            <a:solidFill>
              <a:srgbClr val="3878D3"/>
            </a:solidFill>
            <a:prstDash val="solid"/>
            <a:headEnd type="none" len="sm" w="sm"/>
            <a:tailEnd type="none" len="sm" w="sm"/>
          </a:ln>
        </p:spPr>
      </p:sp>
      <p:sp>
        <p:nvSpPr>
          <p:cNvPr name="TextBox 39" id="39"/>
          <p:cNvSpPr txBox="true"/>
          <p:nvPr/>
        </p:nvSpPr>
        <p:spPr>
          <a:xfrm rot="0">
            <a:off x="6060287" y="3879743"/>
            <a:ext cx="2905466" cy="304593"/>
          </a:xfrm>
          <a:prstGeom prst="rect">
            <a:avLst/>
          </a:prstGeom>
        </p:spPr>
        <p:txBody>
          <a:bodyPr anchor="t" rtlCol="false" tIns="0" lIns="0" bIns="0" rIns="0">
            <a:spAutoFit/>
          </a:bodyPr>
          <a:lstStyle/>
          <a:p>
            <a:pPr algn="ctr">
              <a:lnSpc>
                <a:spcPts val="2589"/>
              </a:lnSpc>
            </a:pPr>
          </a:p>
        </p:txBody>
      </p:sp>
      <p:sp>
        <p:nvSpPr>
          <p:cNvPr name="TextBox 40" id="40"/>
          <p:cNvSpPr txBox="true"/>
          <p:nvPr/>
        </p:nvSpPr>
        <p:spPr>
          <a:xfrm rot="0">
            <a:off x="12719951" y="3159022"/>
            <a:ext cx="2905466" cy="324952"/>
          </a:xfrm>
          <a:prstGeom prst="rect">
            <a:avLst/>
          </a:prstGeom>
        </p:spPr>
        <p:txBody>
          <a:bodyPr anchor="t" rtlCol="false" tIns="0" lIns="0" bIns="0" rIns="0">
            <a:spAutoFit/>
          </a:bodyPr>
          <a:lstStyle/>
          <a:p>
            <a:pPr algn="ctr">
              <a:lnSpc>
                <a:spcPts val="2762"/>
              </a:lnSpc>
            </a:pPr>
            <a:r>
              <a:rPr lang="en-US" sz="1972" spc="59">
                <a:solidFill>
                  <a:srgbClr val="191919"/>
                </a:solidFill>
                <a:latin typeface="Clear Sans"/>
              </a:rPr>
              <a:t>Accuraccy</a:t>
            </a:r>
          </a:p>
        </p:txBody>
      </p:sp>
      <p:sp>
        <p:nvSpPr>
          <p:cNvPr name="AutoShape 41" id="41"/>
          <p:cNvSpPr/>
          <p:nvPr/>
        </p:nvSpPr>
        <p:spPr>
          <a:xfrm>
            <a:off x="9177936" y="2992403"/>
            <a:ext cx="14691" cy="5949762"/>
          </a:xfrm>
          <a:prstGeom prst="line">
            <a:avLst/>
          </a:prstGeom>
          <a:ln cap="flat" w="19050">
            <a:solidFill>
              <a:srgbClr val="3878D3"/>
            </a:solidFill>
            <a:prstDash val="solid"/>
            <a:headEnd type="none" len="sm" w="sm"/>
            <a:tailEnd type="none" len="sm" w="sm"/>
          </a:ln>
        </p:spPr>
      </p:sp>
      <p:sp>
        <p:nvSpPr>
          <p:cNvPr name="AutoShape 42" id="42"/>
          <p:cNvSpPr/>
          <p:nvPr/>
        </p:nvSpPr>
        <p:spPr>
          <a:xfrm flipH="true">
            <a:off x="5832724" y="2992403"/>
            <a:ext cx="15379" cy="5949762"/>
          </a:xfrm>
          <a:prstGeom prst="line">
            <a:avLst/>
          </a:prstGeom>
          <a:ln cap="flat" w="19050">
            <a:solidFill>
              <a:srgbClr val="3878D3"/>
            </a:solidFill>
            <a:prstDash val="solid"/>
            <a:headEnd type="none" len="sm" w="sm"/>
            <a:tailEnd type="none" len="sm" w="sm"/>
          </a:ln>
        </p:spPr>
      </p:sp>
      <p:sp>
        <p:nvSpPr>
          <p:cNvPr name="AutoShape 43" id="43"/>
          <p:cNvSpPr/>
          <p:nvPr/>
        </p:nvSpPr>
        <p:spPr>
          <a:xfrm>
            <a:off x="5856913" y="3001212"/>
            <a:ext cx="9971879" cy="0"/>
          </a:xfrm>
          <a:prstGeom prst="line">
            <a:avLst/>
          </a:prstGeom>
          <a:ln cap="flat" w="19050">
            <a:solidFill>
              <a:srgbClr val="3878D3"/>
            </a:solidFill>
            <a:prstDash val="solid"/>
            <a:headEnd type="none" len="sm" w="sm"/>
            <a:tailEnd type="none" len="sm" w="sm"/>
          </a:ln>
        </p:spPr>
      </p:sp>
      <p:sp>
        <p:nvSpPr>
          <p:cNvPr name="AutoShape 44" id="44"/>
          <p:cNvSpPr/>
          <p:nvPr/>
        </p:nvSpPr>
        <p:spPr>
          <a:xfrm>
            <a:off x="5856913" y="3670359"/>
            <a:ext cx="9971879" cy="0"/>
          </a:xfrm>
          <a:prstGeom prst="line">
            <a:avLst/>
          </a:prstGeom>
          <a:ln cap="flat" w="19050">
            <a:solidFill>
              <a:srgbClr val="3878D3"/>
            </a:solidFill>
            <a:prstDash val="solid"/>
            <a:headEnd type="none" len="sm" w="sm"/>
            <a:tailEnd type="none" len="sm" w="sm"/>
          </a:ln>
        </p:spPr>
      </p:sp>
      <p:sp>
        <p:nvSpPr>
          <p:cNvPr name="AutoShape 45" id="45"/>
          <p:cNvSpPr/>
          <p:nvPr/>
        </p:nvSpPr>
        <p:spPr>
          <a:xfrm>
            <a:off x="12507768" y="2992403"/>
            <a:ext cx="3671" cy="5949762"/>
          </a:xfrm>
          <a:prstGeom prst="line">
            <a:avLst/>
          </a:prstGeom>
          <a:ln cap="flat" w="19050">
            <a:solidFill>
              <a:srgbClr val="3878D3"/>
            </a:solidFill>
            <a:prstDash val="solid"/>
            <a:headEnd type="none" len="sm" w="sm"/>
            <a:tailEnd type="none" len="sm" w="sm"/>
          </a:ln>
        </p:spPr>
      </p:sp>
      <p:sp>
        <p:nvSpPr>
          <p:cNvPr name="AutoShape 46" id="46"/>
          <p:cNvSpPr/>
          <p:nvPr/>
        </p:nvSpPr>
        <p:spPr>
          <a:xfrm>
            <a:off x="15837600" y="2992403"/>
            <a:ext cx="26427" cy="5949762"/>
          </a:xfrm>
          <a:prstGeom prst="line">
            <a:avLst/>
          </a:prstGeom>
          <a:ln cap="flat" w="19050">
            <a:solidFill>
              <a:srgbClr val="3878D3"/>
            </a:solidFill>
            <a:prstDash val="solid"/>
            <a:headEnd type="none" len="sm" w="sm"/>
            <a:tailEnd type="none" len="sm" w="sm"/>
          </a:ln>
        </p:spPr>
      </p:sp>
      <p:sp>
        <p:nvSpPr>
          <p:cNvPr name="AutoShape 47" id="47"/>
          <p:cNvSpPr/>
          <p:nvPr/>
        </p:nvSpPr>
        <p:spPr>
          <a:xfrm flipV="true">
            <a:off x="2382623" y="8942357"/>
            <a:ext cx="13490929" cy="0"/>
          </a:xfrm>
          <a:prstGeom prst="line">
            <a:avLst/>
          </a:prstGeom>
          <a:ln cap="flat" w="19050">
            <a:solidFill>
              <a:srgbClr val="3878D3"/>
            </a:solidFill>
            <a:prstDash val="solid"/>
            <a:headEnd type="none" len="sm" w="sm"/>
            <a:tailEnd type="none" len="sm" w="sm"/>
          </a:ln>
        </p:spPr>
      </p:sp>
      <p:sp>
        <p:nvSpPr>
          <p:cNvPr name="TextBox 48" id="48"/>
          <p:cNvSpPr txBox="true"/>
          <p:nvPr/>
        </p:nvSpPr>
        <p:spPr>
          <a:xfrm rot="0">
            <a:off x="6060287" y="3170490"/>
            <a:ext cx="2905466" cy="324911"/>
          </a:xfrm>
          <a:prstGeom prst="rect">
            <a:avLst/>
          </a:prstGeom>
        </p:spPr>
        <p:txBody>
          <a:bodyPr anchor="t" rtlCol="false" tIns="0" lIns="0" bIns="0" rIns="0">
            <a:spAutoFit/>
          </a:bodyPr>
          <a:lstStyle/>
          <a:p>
            <a:pPr algn="ctr">
              <a:lnSpc>
                <a:spcPts val="2762"/>
              </a:lnSpc>
            </a:pPr>
            <a:r>
              <a:rPr lang="en-US" sz="1972" spc="59">
                <a:solidFill>
                  <a:srgbClr val="191919"/>
                </a:solidFill>
                <a:latin typeface="Clear Sans"/>
              </a:rPr>
              <a:t>Author</a:t>
            </a:r>
          </a:p>
        </p:txBody>
      </p:sp>
      <p:sp>
        <p:nvSpPr>
          <p:cNvPr name="TextBox 49" id="49"/>
          <p:cNvSpPr txBox="true"/>
          <p:nvPr/>
        </p:nvSpPr>
        <p:spPr>
          <a:xfrm rot="0">
            <a:off x="2717708" y="6544443"/>
            <a:ext cx="2905466" cy="2057160"/>
          </a:xfrm>
          <a:prstGeom prst="rect">
            <a:avLst/>
          </a:prstGeom>
        </p:spPr>
        <p:txBody>
          <a:bodyPr anchor="t" rtlCol="false" tIns="0" lIns="0" bIns="0" rIns="0">
            <a:spAutoFit/>
          </a:bodyPr>
          <a:lstStyle/>
          <a:p>
            <a:pPr algn="ctr">
              <a:lnSpc>
                <a:spcPts val="2762"/>
              </a:lnSpc>
            </a:pPr>
            <a:r>
              <a:rPr lang="en-US" sz="1972" spc="59" u="sng">
                <a:solidFill>
                  <a:srgbClr val="191919"/>
                </a:solidFill>
                <a:latin typeface="Clear Sans"/>
                <a:hlinkClick r:id="rId3" tooltip="https://ieeexplore.ieee.org/document/8191873"/>
              </a:rPr>
              <a:t>Development of Leftover food management system using efficient hunger search techniques</a:t>
            </a:r>
          </a:p>
          <a:p>
            <a:pPr algn="ctr">
              <a:lnSpc>
                <a:spcPts val="2762"/>
              </a:lnSpc>
            </a:pPr>
          </a:p>
        </p:txBody>
      </p:sp>
      <p:sp>
        <p:nvSpPr>
          <p:cNvPr name="TextBox 50" id="50"/>
          <p:cNvSpPr txBox="true"/>
          <p:nvPr/>
        </p:nvSpPr>
        <p:spPr>
          <a:xfrm rot="0">
            <a:off x="6114803" y="4214675"/>
            <a:ext cx="2905466" cy="1017933"/>
          </a:xfrm>
          <a:prstGeom prst="rect">
            <a:avLst/>
          </a:prstGeom>
        </p:spPr>
        <p:txBody>
          <a:bodyPr anchor="t" rtlCol="false" tIns="0" lIns="0" bIns="0" rIns="0">
            <a:spAutoFit/>
          </a:bodyPr>
          <a:lstStyle/>
          <a:p>
            <a:pPr algn="ctr">
              <a:lnSpc>
                <a:spcPts val="2762"/>
              </a:lnSpc>
            </a:pPr>
            <a:r>
              <a:rPr lang="en-US" sz="1972" spc="59" u="sng">
                <a:solidFill>
                  <a:srgbClr val="191919"/>
                </a:solidFill>
                <a:latin typeface="Clear Sans"/>
                <a:hlinkClick r:id="rId4" tooltip="https://ieeexplore.ieee.org/author/37269564500"/>
              </a:rPr>
              <a:t>Hassan Hajjdiab</a:t>
            </a:r>
            <a:r>
              <a:rPr lang="en-US" sz="1972" spc="59">
                <a:solidFill>
                  <a:srgbClr val="191919"/>
                </a:solidFill>
                <a:latin typeface="Clear Sans"/>
              </a:rPr>
              <a:t>; </a:t>
            </a:r>
            <a:r>
              <a:rPr lang="en-US" sz="1972" spc="59" u="sng">
                <a:solidFill>
                  <a:srgbClr val="191919"/>
                </a:solidFill>
                <a:latin typeface="Clear Sans"/>
                <a:hlinkClick r:id="rId5" tooltip="https://ieeexplore.ieee.org/author/37086452249"/>
              </a:rPr>
              <a:t>Ayesha Anzer</a:t>
            </a:r>
            <a:r>
              <a:rPr lang="en-US" sz="1972" spc="59">
                <a:solidFill>
                  <a:srgbClr val="191919"/>
                </a:solidFill>
                <a:latin typeface="Clear Sans"/>
              </a:rPr>
              <a:t>; </a:t>
            </a:r>
            <a:r>
              <a:rPr lang="en-US" sz="1972" spc="59" u="sng">
                <a:solidFill>
                  <a:srgbClr val="191919"/>
                </a:solidFill>
                <a:latin typeface="Clear Sans"/>
                <a:hlinkClick r:id="rId6" tooltip="https://ieeexplore.ieee.org/author/37086452155"/>
              </a:rPr>
              <a:t>Hadeel A. Tabaza</a:t>
            </a:r>
            <a:r>
              <a:rPr lang="en-US" sz="1972" spc="59">
                <a:solidFill>
                  <a:srgbClr val="191919"/>
                </a:solidFill>
                <a:latin typeface="Clear Sans"/>
              </a:rPr>
              <a:t>; </a:t>
            </a:r>
            <a:r>
              <a:rPr lang="en-US" sz="1972" spc="59" u="sng">
                <a:solidFill>
                  <a:srgbClr val="191919"/>
                </a:solidFill>
                <a:latin typeface="Clear Sans"/>
                <a:hlinkClick r:id="rId7" tooltip="https://ieeexplore.ieee.org/author/37087814450"/>
              </a:rPr>
              <a:t>Wedad Ahmed</a:t>
            </a:r>
          </a:p>
        </p:txBody>
      </p:sp>
      <p:sp>
        <p:nvSpPr>
          <p:cNvPr name="TextBox 51" id="51"/>
          <p:cNvSpPr txBox="true"/>
          <p:nvPr/>
        </p:nvSpPr>
        <p:spPr>
          <a:xfrm rot="0">
            <a:off x="6148217" y="6965981"/>
            <a:ext cx="2905466" cy="671361"/>
          </a:xfrm>
          <a:prstGeom prst="rect">
            <a:avLst/>
          </a:prstGeom>
        </p:spPr>
        <p:txBody>
          <a:bodyPr anchor="t" rtlCol="false" tIns="0" lIns="0" bIns="0" rIns="0">
            <a:spAutoFit/>
          </a:bodyPr>
          <a:lstStyle/>
          <a:p>
            <a:pPr algn="ctr">
              <a:lnSpc>
                <a:spcPts val="2762"/>
              </a:lnSpc>
            </a:pPr>
            <a:r>
              <a:rPr lang="en-US" sz="1972" spc="59" u="sng">
                <a:solidFill>
                  <a:srgbClr val="191919"/>
                </a:solidFill>
                <a:latin typeface="Clear Sans"/>
                <a:hlinkClick r:id="rId8" tooltip="https://ieeexplore.ieee.org/author/37088926488"/>
              </a:rPr>
              <a:t>K. Jayalakshmi S.Pavithra C. Aarthi</a:t>
            </a:r>
          </a:p>
        </p:txBody>
      </p:sp>
      <p:sp>
        <p:nvSpPr>
          <p:cNvPr name="TextBox 52" id="52"/>
          <p:cNvSpPr txBox="true"/>
          <p:nvPr/>
        </p:nvSpPr>
        <p:spPr>
          <a:xfrm rot="0">
            <a:off x="9234317" y="4026462"/>
            <a:ext cx="2905466" cy="324952"/>
          </a:xfrm>
          <a:prstGeom prst="rect">
            <a:avLst/>
          </a:prstGeom>
        </p:spPr>
        <p:txBody>
          <a:bodyPr anchor="t" rtlCol="false" tIns="0" lIns="0" bIns="0" rIns="0">
            <a:spAutoFit/>
          </a:bodyPr>
          <a:lstStyle/>
          <a:p>
            <a:pPr algn="ctr">
              <a:lnSpc>
                <a:spcPts val="2762"/>
              </a:lnSpc>
            </a:pPr>
            <a:r>
              <a:rPr lang="en-US" sz="1972" spc="59">
                <a:solidFill>
                  <a:srgbClr val="191919"/>
                </a:solidFill>
                <a:latin typeface="Clear Sans"/>
              </a:rPr>
              <a:t>Reducing Food Waste</a:t>
            </a:r>
          </a:p>
        </p:txBody>
      </p:sp>
      <p:sp>
        <p:nvSpPr>
          <p:cNvPr name="TextBox 53" id="53"/>
          <p:cNvSpPr txBox="true"/>
          <p:nvPr/>
        </p:nvSpPr>
        <p:spPr>
          <a:xfrm rot="0">
            <a:off x="9384264" y="4561165"/>
            <a:ext cx="2905466" cy="324952"/>
          </a:xfrm>
          <a:prstGeom prst="rect">
            <a:avLst/>
          </a:prstGeom>
        </p:spPr>
        <p:txBody>
          <a:bodyPr anchor="t" rtlCol="false" tIns="0" lIns="0" bIns="0" rIns="0">
            <a:spAutoFit/>
          </a:bodyPr>
          <a:lstStyle/>
          <a:p>
            <a:pPr algn="ctr">
              <a:lnSpc>
                <a:spcPts val="2762"/>
              </a:lnSpc>
            </a:pPr>
            <a:r>
              <a:rPr lang="en-US" sz="1972" spc="59">
                <a:solidFill>
                  <a:srgbClr val="191919"/>
                </a:solidFill>
                <a:latin typeface="Clear Sans"/>
              </a:rPr>
              <a:t>Donor Sources</a:t>
            </a:r>
          </a:p>
        </p:txBody>
      </p:sp>
      <p:sp>
        <p:nvSpPr>
          <p:cNvPr name="TextBox 54" id="54"/>
          <p:cNvSpPr txBox="true"/>
          <p:nvPr/>
        </p:nvSpPr>
        <p:spPr>
          <a:xfrm rot="0">
            <a:off x="9384264" y="5198626"/>
            <a:ext cx="2905466" cy="671443"/>
          </a:xfrm>
          <a:prstGeom prst="rect">
            <a:avLst/>
          </a:prstGeom>
        </p:spPr>
        <p:txBody>
          <a:bodyPr anchor="t" rtlCol="false" tIns="0" lIns="0" bIns="0" rIns="0">
            <a:spAutoFit/>
          </a:bodyPr>
          <a:lstStyle/>
          <a:p>
            <a:pPr algn="ctr">
              <a:lnSpc>
                <a:spcPts val="2762"/>
              </a:lnSpc>
            </a:pPr>
            <a:r>
              <a:rPr lang="en-US" sz="1972" spc="59">
                <a:solidFill>
                  <a:srgbClr val="191919"/>
                </a:solidFill>
                <a:latin typeface="Clear Sans"/>
              </a:rPr>
              <a:t>Recipient Organizations:</a:t>
            </a:r>
          </a:p>
        </p:txBody>
      </p:sp>
      <p:sp>
        <p:nvSpPr>
          <p:cNvPr name="TextBox 55" id="55"/>
          <p:cNvSpPr txBox="true"/>
          <p:nvPr/>
        </p:nvSpPr>
        <p:spPr>
          <a:xfrm rot="0">
            <a:off x="12968086" y="4642551"/>
            <a:ext cx="2905466" cy="324952"/>
          </a:xfrm>
          <a:prstGeom prst="rect">
            <a:avLst/>
          </a:prstGeom>
        </p:spPr>
        <p:txBody>
          <a:bodyPr anchor="t" rtlCol="false" tIns="0" lIns="0" bIns="0" rIns="0">
            <a:spAutoFit/>
          </a:bodyPr>
          <a:lstStyle/>
          <a:p>
            <a:pPr algn="ctr">
              <a:lnSpc>
                <a:spcPts val="2762"/>
              </a:lnSpc>
            </a:pPr>
            <a:r>
              <a:rPr lang="en-US" sz="1972" spc="59">
                <a:solidFill>
                  <a:srgbClr val="191919"/>
                </a:solidFill>
                <a:latin typeface="Clear Sans"/>
              </a:rPr>
              <a:t>75.47</a:t>
            </a:r>
          </a:p>
        </p:txBody>
      </p:sp>
      <p:sp>
        <p:nvSpPr>
          <p:cNvPr name="TextBox 56" id="56"/>
          <p:cNvSpPr txBox="true"/>
          <p:nvPr/>
        </p:nvSpPr>
        <p:spPr>
          <a:xfrm rot="0">
            <a:off x="9397464" y="6594515"/>
            <a:ext cx="2905466" cy="1364260"/>
          </a:xfrm>
          <a:prstGeom prst="rect">
            <a:avLst/>
          </a:prstGeom>
        </p:spPr>
        <p:txBody>
          <a:bodyPr anchor="t" rtlCol="false" tIns="0" lIns="0" bIns="0" rIns="0">
            <a:spAutoFit/>
          </a:bodyPr>
          <a:lstStyle/>
          <a:p>
            <a:pPr algn="ctr">
              <a:lnSpc>
                <a:spcPts val="2762"/>
              </a:lnSpc>
            </a:pPr>
            <a:r>
              <a:rPr lang="en-US" sz="1972" spc="59">
                <a:solidFill>
                  <a:srgbClr val="191919"/>
                </a:solidFill>
                <a:latin typeface="Clear Sans"/>
              </a:rPr>
              <a:t>Food waste management, SGWC, FWDM, SGB (Smart Garbage bin).</a:t>
            </a:r>
          </a:p>
        </p:txBody>
      </p:sp>
      <p:sp>
        <p:nvSpPr>
          <p:cNvPr name="TextBox 57" id="57"/>
          <p:cNvSpPr txBox="true"/>
          <p:nvPr/>
        </p:nvSpPr>
        <p:spPr>
          <a:xfrm rot="0">
            <a:off x="12816239" y="7435562"/>
            <a:ext cx="2905466" cy="324952"/>
          </a:xfrm>
          <a:prstGeom prst="rect">
            <a:avLst/>
          </a:prstGeom>
        </p:spPr>
        <p:txBody>
          <a:bodyPr anchor="t" rtlCol="false" tIns="0" lIns="0" bIns="0" rIns="0">
            <a:spAutoFit/>
          </a:bodyPr>
          <a:lstStyle/>
          <a:p>
            <a:pPr algn="ctr">
              <a:lnSpc>
                <a:spcPts val="2762"/>
              </a:lnSpc>
            </a:pPr>
            <a:r>
              <a:rPr lang="en-US" sz="1972" spc="59">
                <a:solidFill>
                  <a:srgbClr val="191919"/>
                </a:solidFill>
                <a:latin typeface="Clear Sans"/>
              </a:rPr>
              <a:t>82.01</a:t>
            </a:r>
          </a:p>
        </p:txBody>
      </p:sp>
      <p:sp>
        <p:nvSpPr>
          <p:cNvPr name="TextBox 58" id="58"/>
          <p:cNvSpPr txBox="true"/>
          <p:nvPr/>
        </p:nvSpPr>
        <p:spPr>
          <a:xfrm rot="0">
            <a:off x="2660558" y="4543668"/>
            <a:ext cx="2905466" cy="846764"/>
          </a:xfrm>
          <a:prstGeom prst="rect">
            <a:avLst/>
          </a:prstGeom>
        </p:spPr>
        <p:txBody>
          <a:bodyPr anchor="t" rtlCol="false" tIns="0" lIns="0" bIns="0" rIns="0">
            <a:spAutoFit/>
          </a:bodyPr>
          <a:lstStyle/>
          <a:p>
            <a:pPr algn="ctr">
              <a:lnSpc>
                <a:spcPts val="2225"/>
              </a:lnSpc>
              <a:spcBef>
                <a:spcPct val="0"/>
              </a:spcBef>
            </a:pPr>
            <a:r>
              <a:rPr lang="en-US" sz="2099">
                <a:solidFill>
                  <a:srgbClr val="000000"/>
                </a:solidFill>
                <a:latin typeface="Clear Sans"/>
              </a:rPr>
              <a:t>A Food Wastage Reduction Mobile Application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7848827" y="-643640"/>
            <a:ext cx="10439173" cy="10439173"/>
          </a:xfrm>
          <a:custGeom>
            <a:avLst/>
            <a:gdLst/>
            <a:ahLst/>
            <a:cxnLst/>
            <a:rect r="r" b="b" t="t" l="l"/>
            <a:pathLst>
              <a:path h="10439173" w="10439173">
                <a:moveTo>
                  <a:pt x="0" y="0"/>
                </a:moveTo>
                <a:lnTo>
                  <a:pt x="10439173" y="0"/>
                </a:lnTo>
                <a:lnTo>
                  <a:pt x="10439173" y="10439172"/>
                </a:lnTo>
                <a:lnTo>
                  <a:pt x="0" y="104391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91458">
            <a:off x="14642159" y="-7232502"/>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8844617" y="1641462"/>
            <a:ext cx="8623363" cy="6553756"/>
          </a:xfrm>
          <a:prstGeom prst="rect">
            <a:avLst/>
          </a:prstGeom>
        </p:spPr>
      </p:pic>
      <p:sp>
        <p:nvSpPr>
          <p:cNvPr name="TextBox 5" id="5"/>
          <p:cNvSpPr txBox="true"/>
          <p:nvPr/>
        </p:nvSpPr>
        <p:spPr>
          <a:xfrm rot="0">
            <a:off x="461000" y="3372096"/>
            <a:ext cx="7387828" cy="1546245"/>
          </a:xfrm>
          <a:prstGeom prst="rect">
            <a:avLst/>
          </a:prstGeom>
        </p:spPr>
        <p:txBody>
          <a:bodyPr anchor="t" rtlCol="false" tIns="0" lIns="0" bIns="0" rIns="0">
            <a:spAutoFit/>
          </a:bodyPr>
          <a:lstStyle/>
          <a:p>
            <a:pPr algn="l" marL="0" indent="0" lvl="0">
              <a:lnSpc>
                <a:spcPts val="4148"/>
              </a:lnSpc>
              <a:spcBef>
                <a:spcPct val="0"/>
              </a:spcBef>
            </a:pPr>
            <a:r>
              <a:rPr lang="en-US" sz="2765">
                <a:solidFill>
                  <a:srgbClr val="191919"/>
                </a:solidFill>
                <a:latin typeface="Clear Sans"/>
              </a:rPr>
              <a:t>"Food wastage and hunger coexist in our community, highlighting the need for an efficient waste food donation system."</a:t>
            </a:r>
          </a:p>
        </p:txBody>
      </p:sp>
      <p:sp>
        <p:nvSpPr>
          <p:cNvPr name="TextBox 6" id="6"/>
          <p:cNvSpPr txBox="true"/>
          <p:nvPr/>
        </p:nvSpPr>
        <p:spPr>
          <a:xfrm rot="0">
            <a:off x="1019175" y="572375"/>
            <a:ext cx="6118937" cy="1711547"/>
          </a:xfrm>
          <a:prstGeom prst="rect">
            <a:avLst/>
          </a:prstGeom>
        </p:spPr>
        <p:txBody>
          <a:bodyPr anchor="t" rtlCol="false" tIns="0" lIns="0" bIns="0" rIns="0">
            <a:spAutoFit/>
          </a:bodyPr>
          <a:lstStyle/>
          <a:p>
            <a:pPr marL="0" indent="0" lvl="0">
              <a:lnSpc>
                <a:spcPts val="6654"/>
              </a:lnSpc>
            </a:pPr>
            <a:r>
              <a:rPr lang="en-US" sz="6588">
                <a:solidFill>
                  <a:srgbClr val="191919"/>
                </a:solidFill>
                <a:latin typeface="Halant Semi-Bold"/>
              </a:rPr>
              <a:t>Problem Definition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DAFuWoJ4Qa8</dc:identifier>
  <dcterms:modified xsi:type="dcterms:W3CDTF">2011-08-01T06:04:30Z</dcterms:modified>
  <cp:revision>1</cp:revision>
  <dc:title>Surplus Food Donation System</dc:title>
</cp:coreProperties>
</file>